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308" r:id="rId2"/>
    <p:sldId id="309" r:id="rId3"/>
    <p:sldId id="312" r:id="rId4"/>
    <p:sldId id="259" r:id="rId5"/>
    <p:sldId id="258" r:id="rId6"/>
    <p:sldId id="313" r:id="rId7"/>
    <p:sldId id="314" r:id="rId8"/>
    <p:sldId id="316" r:id="rId9"/>
    <p:sldId id="315" r:id="rId10"/>
    <p:sldId id="310" r:id="rId11"/>
    <p:sldId id="260" r:id="rId12"/>
    <p:sldId id="351" r:id="rId13"/>
    <p:sldId id="347" r:id="rId14"/>
    <p:sldId id="348" r:id="rId15"/>
    <p:sldId id="349" r:id="rId16"/>
    <p:sldId id="350" r:id="rId17"/>
    <p:sldId id="346" r:id="rId18"/>
    <p:sldId id="343" r:id="rId19"/>
    <p:sldId id="344" r:id="rId20"/>
    <p:sldId id="345" r:id="rId21"/>
    <p:sldId id="317" r:id="rId22"/>
    <p:sldId id="257" r:id="rId23"/>
    <p:sldId id="262" r:id="rId24"/>
    <p:sldId id="318" r:id="rId25"/>
    <p:sldId id="319" r:id="rId26"/>
    <p:sldId id="261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39" r:id="rId54"/>
    <p:sldId id="340" r:id="rId55"/>
    <p:sldId id="341" r:id="rId56"/>
    <p:sldId id="342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246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2CE2E-8F3D-4D84-A1B2-A7980744D588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BA4E05-0D4F-48C7-8FC3-7F66CA660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780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9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148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575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481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777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40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884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229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492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612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72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4375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952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510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710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482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699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315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995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097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960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7B694-FF11-4D9C-AA02-6ABC82951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11BAA0-D733-4351-92B8-0A38E1F50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4BDBB5-B255-4117-9A70-C589E6A1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A4CF-43D7-44A2-9243-C68F146A89B0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E41D96-F746-448A-A396-28E0FC15E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0EBF25-D0E8-463C-B1E4-6083EC41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47AB-9F40-483F-85F2-5CF646C4C9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33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A410-CE69-4135-8C0A-A976523D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90D217-136D-4458-BE8A-94AE943B95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C3324D-CA8B-41A0-A265-753243EE7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A4CF-43D7-44A2-9243-C68F146A89B0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B42AC-2670-4EFD-B9E9-5BE8B6D2E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BCE146-D64B-4B95-B8E3-4A71F0FA6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47AB-9F40-483F-85F2-5CF646C4C9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036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2D3156-9B2B-4BBE-A6E8-DD90BCF50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A3D1BC-F4B5-45C0-AD0C-79A74C9108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99EF3-6A54-4B12-8032-E6D2EA3B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A4CF-43D7-44A2-9243-C68F146A89B0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B49819-9211-4C41-AEC8-2D91AEF1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A6E5A1-1CD8-4837-8BDF-72BF2B52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47AB-9F40-483F-85F2-5CF646C4C9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753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45891" y="6492876"/>
            <a:ext cx="2844800" cy="365125"/>
          </a:xfrm>
          <a:prstGeom prst="rect">
            <a:avLst/>
          </a:prstGeom>
        </p:spPr>
        <p:txBody>
          <a:bodyPr/>
          <a:lstStyle/>
          <a:p>
            <a:fld id="{E0E6B02A-ACCF-4DB7-A098-5AABA2E0F72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6" descr="1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97"/>
          <a:stretch>
            <a:fillRect/>
          </a:stretch>
        </p:blipFill>
        <p:spPr bwMode="auto">
          <a:xfrm flipV="1">
            <a:off x="1" y="836712"/>
            <a:ext cx="12192001" cy="6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9304707" y="116633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정보보호 개론</a:t>
            </a:r>
          </a:p>
        </p:txBody>
      </p:sp>
    </p:spTree>
    <p:extLst>
      <p:ext uri="{BB962C8B-B14F-4D97-AF65-F5344CB8AC3E}">
        <p14:creationId xmlns:p14="http://schemas.microsoft.com/office/powerpoint/2010/main" val="369840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DD420-9835-468E-82A4-9D7A5E9F9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77DF2B-F12E-4813-8FE9-68E8ABA8F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0B78A9-131D-4112-B272-44CBCAFB9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A4CF-43D7-44A2-9243-C68F146A89B0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9ABB74-2BBE-4922-86AB-DB2EE8815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4201C4-2FFF-4370-BA7B-B7DA1B8BB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47AB-9F40-483F-85F2-5CF646C4C9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9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B60808-E6A2-4FBF-AB26-F2C16435D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DEC5BA-C6CE-407C-A30E-B06418CCA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DB9F24-5C51-40A6-BC09-182FDCFE8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A4CF-43D7-44A2-9243-C68F146A89B0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AC3193-B0C8-4AEF-BDC7-FBC3FCEA4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7AA5A9-6DF6-43D3-BB3A-97793D0E1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47AB-9F40-483F-85F2-5CF646C4C9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754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056A36-C829-41C6-AD22-A6405EBFD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481F3A-F2D9-4268-A433-3533916321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3C5FEB-D93E-4DEE-AF1B-6BD6B7A2F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974FB6-EB6E-4A77-A7A2-C7D8B6340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A4CF-43D7-44A2-9243-C68F146A89B0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AE22FC-2340-4464-BEC4-082D2B987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12EBF5-2773-47B4-BEB2-D38F3C1ED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47AB-9F40-483F-85F2-5CF646C4C9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97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84FA51-F56E-43DA-96E0-AAB34182B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8D15C9-5ED4-4D5B-A716-ED11CA3C6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00F2F4-8F44-4887-B74F-0DEBA8F5D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359279-03E8-4442-9B81-07ADF3772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E5B73B-505D-43B1-A723-59BCBBFAFA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53CF3B3-3C84-4860-B754-93A221949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A4CF-43D7-44A2-9243-C68F146A89B0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6154050-9266-4C23-9CE0-FF9F1E7F7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DE5E9E-3A80-4483-BE44-008A2C2C8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47AB-9F40-483F-85F2-5CF646C4C9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868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F8F17-8982-4F4A-9537-D17E810F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AF1EED-A6AD-426F-B443-55A040AD1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A4CF-43D7-44A2-9243-C68F146A89B0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71EF5D-E647-47C0-9403-418867E5D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96FF64-0B54-4864-ACDE-9DC6D56A5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47AB-9F40-483F-85F2-5CF646C4C9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628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69B80F-2924-43EC-B836-74DCDA267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A4CF-43D7-44A2-9243-C68F146A89B0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AD2B39-71E7-48B6-B7B2-713EB8E1A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EFA083-8857-4909-BFF5-54728597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47AB-9F40-483F-85F2-5CF646C4C9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673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5C27C-EEA1-4918-9606-1ABCEAE6D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CC2923-D51F-440D-AA89-10ECC710B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7A0E69-0E96-41FD-A856-D2C33FADB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8641B2-22AF-47EC-B35E-96F6D0F44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A4CF-43D7-44A2-9243-C68F146A89B0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8FCB0B-2E1E-4666-ACA3-1D9225C2D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41B04B-71BB-4AD4-AF38-08BCE80E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47AB-9F40-483F-85F2-5CF646C4C9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399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6DB22F-F99F-4A82-BC0A-E8CCC8919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AA6E5D-C584-4491-8B47-93CF6013D4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F892A0-DC43-4567-B323-E00687D33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8A938B-CFFC-49EB-9FA5-80DA4C61E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A4CF-43D7-44A2-9243-C68F146A89B0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0CF319-F10F-408A-90AC-B800F51E2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B90536-667C-4425-AB2F-1107A47BA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47AB-9F40-483F-85F2-5CF646C4C9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674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314F8D-CCEA-40B6-B63A-87FABCE49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ACAAC5-5685-45D6-BDD6-36AA28C8D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3AA964-4366-42DF-B354-AC9E2D62E7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5A4CF-43D7-44A2-9243-C68F146A89B0}" type="datetimeFigureOut">
              <a:rPr lang="ko-KR" altLang="en-US" smtClean="0"/>
              <a:t>2024-03-20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6C34F8-DA1E-4BC0-BFB3-76A1F7E23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9FEE8B-A771-4EEB-A6DA-1EFB9E1A3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047AB-9F40-483F-85F2-5CF646C4C9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6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hyperlink" Target="https://www.youtube.com/watch?v=9gkVXAalet4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C3FF9-0DAA-4D07-8080-DB4B9CD8A4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정보보호 </a:t>
            </a:r>
            <a:r>
              <a:rPr lang="en-US" altLang="ko-KR"/>
              <a:t>4</a:t>
            </a:r>
            <a:r>
              <a:rPr lang="ko-KR" altLang="en-US"/>
              <a:t>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2864F3-6F5B-4D07-9873-29AF11807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5576"/>
            <a:ext cx="9144000" cy="912223"/>
          </a:xfrm>
        </p:spPr>
        <p:txBody>
          <a:bodyPr/>
          <a:lstStyle/>
          <a:p>
            <a:r>
              <a:rPr lang="ko-KR" altLang="en-US"/>
              <a:t>사이버과학과 백도우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45904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10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989642" y="1882409"/>
            <a:ext cx="4288353" cy="4339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계정 및 패스워드 관리</a:t>
            </a:r>
            <a:endParaRPr lang="en-US" altLang="ko-KR" sz="2400" kern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접근 제어</a:t>
            </a:r>
            <a:r>
              <a:rPr lang="en-US" altLang="ko-KR" sz="2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(Access Control)</a:t>
            </a: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권한 관리</a:t>
            </a: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관리</a:t>
            </a: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세션</a:t>
            </a:r>
            <a:r>
              <a:rPr lang="en-US" altLang="ko-KR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(Session) </a:t>
            </a:r>
            <a:r>
              <a:rPr lang="ko-KR" altLang="en-US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</a:t>
            </a:r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운영 체제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4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50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 sz="2000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51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 sz="2000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49" name="모서리가 둥근 직사각형 4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보안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7737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운영 체제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32923" y="138237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FFC000"/>
                  </a:solidFill>
                  <a:latin typeface="Times New Roman" panose="02020603050405020304" pitchFamily="18" charset="0"/>
                </a:rPr>
                <a:t>접근 제어</a:t>
              </a:r>
              <a:endPara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11</a:t>
            </a:fld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802107" y="2080117"/>
            <a:ext cx="643689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Authentication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자신의 신원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(Identity)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시스템에 증명하는 과정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가장 일반적인 경우가 아이디와 패스워드를 입력하는 과정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아이디가 신원을 나타내고 패스워드가 정상이면 인증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Authorization 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인가 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= 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권한 부여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올바른 패스워드를 입력해 시스템에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허락된 사용자라고 판명되어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로그인되는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과정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Accounting </a:t>
            </a: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접근한 객체나 파일에 대한 기록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추적을 위한 로그의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충실도를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책임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추적성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(Accountability)</a:t>
            </a: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7E7D6C-9D01-43C7-B3A4-947159ED5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1" y="2327031"/>
            <a:ext cx="4833752" cy="312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91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15C266BC-CB82-4E57-99EC-11E779E76B6B}"/>
              </a:ext>
            </a:extLst>
          </p:cNvPr>
          <p:cNvSpPr txBox="1">
            <a:spLocks/>
          </p:cNvSpPr>
          <p:nvPr/>
        </p:nvSpPr>
        <p:spPr>
          <a:xfrm>
            <a:off x="529587" y="41686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Access Control Matrix</a:t>
            </a:r>
            <a:endParaRPr lang="ko-KR" altLang="en-US" sz="3600" dirty="0"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0152E9-FF0B-4DB1-BE21-08464CBDC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31" y="1758827"/>
            <a:ext cx="5685769" cy="36643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01F24C-27A6-4723-8961-BBE9C026558C}"/>
              </a:ext>
            </a:extLst>
          </p:cNvPr>
          <p:cNvSpPr txBox="1"/>
          <p:nvPr/>
        </p:nvSpPr>
        <p:spPr>
          <a:xfrm>
            <a:off x="6856317" y="1248508"/>
            <a:ext cx="51541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권한 저장 방법 </a:t>
            </a:r>
            <a:r>
              <a:rPr lang="en-US" altLang="ko-KR"/>
              <a:t>: ACL vs</a:t>
            </a:r>
            <a:r>
              <a:rPr lang="ko-KR" altLang="en-US"/>
              <a:t> </a:t>
            </a:r>
            <a:r>
              <a:rPr lang="en-US" altLang="ko-KR"/>
              <a:t>CAP</a:t>
            </a:r>
          </a:p>
          <a:p>
            <a:endParaRPr lang="en-US" altLang="ko-KR"/>
          </a:p>
          <a:p>
            <a:r>
              <a:rPr lang="en-US" altLang="ko-KR"/>
              <a:t>ACL :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자원에 대하여 각 사용자들의 권한을 저장</a:t>
            </a:r>
            <a:endParaRPr lang="en-US" altLang="ko-KR"/>
          </a:p>
          <a:p>
            <a:r>
              <a:rPr lang="ko-KR" altLang="en-US"/>
              <a:t>자원 중심 저장 방법</a:t>
            </a:r>
            <a:endParaRPr lang="en-US" altLang="ko-KR"/>
          </a:p>
          <a:p>
            <a:r>
              <a:rPr lang="ko-KR" altLang="en-US"/>
              <a:t>사용자에 비해 자원이 많은 개인용 </a:t>
            </a:r>
            <a:r>
              <a:rPr lang="en-US" altLang="ko-KR"/>
              <a:t>PC </a:t>
            </a:r>
            <a:r>
              <a:rPr lang="ko-KR" altLang="en-US"/>
              <a:t>에 적합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CAP :</a:t>
            </a:r>
          </a:p>
          <a:p>
            <a:r>
              <a:rPr lang="ko-KR" altLang="en-US"/>
              <a:t>사용자에 대하여 각 자원의 권한을 저장</a:t>
            </a:r>
            <a:endParaRPr lang="en-US" altLang="ko-KR"/>
          </a:p>
          <a:p>
            <a:r>
              <a:rPr lang="ko-KR" altLang="en-US"/>
              <a:t>사용자 중심 저장 방법</a:t>
            </a:r>
            <a:endParaRPr lang="en-US" altLang="ko-KR"/>
          </a:p>
          <a:p>
            <a:r>
              <a:rPr lang="ko-KR" altLang="en-US"/>
              <a:t>사용자 수가 많은 웹 서버 같은 환경에 적합</a:t>
            </a: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535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009FE4D-6575-4A08-8194-AB21DC552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45" y="758145"/>
            <a:ext cx="9562921" cy="581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56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7DA1043-18B4-418F-9423-34E4AC6E0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40" y="733325"/>
            <a:ext cx="9683660" cy="601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51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A56811-E85C-4A71-A28F-7BB4F6781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83" y="728115"/>
            <a:ext cx="8554580" cy="54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47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EEC1DAB-90C8-40AF-935E-DD939461C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75" y="623199"/>
            <a:ext cx="9113125" cy="619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85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E967B98-1D15-4C98-99CF-87408C16D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27" y="1176425"/>
            <a:ext cx="11134550" cy="494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76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18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989642" y="1882409"/>
            <a:ext cx="4288353" cy="4339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계정 및 패스워드 관리</a:t>
            </a:r>
            <a:endParaRPr lang="en-US" altLang="ko-KR" sz="2400" kern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접근 제어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(Access Control)</a:t>
            </a: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권한 관리</a:t>
            </a: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관리</a:t>
            </a: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세션</a:t>
            </a:r>
            <a:r>
              <a:rPr lang="en-US" altLang="ko-KR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(Session) </a:t>
            </a:r>
            <a:r>
              <a:rPr lang="ko-KR" altLang="en-US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</a:t>
            </a:r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운영 체제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4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50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 sz="2000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51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 sz="2000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49" name="모서리가 둥근 직사각형 4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보안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4542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7112677-A1AA-4802-A0AF-3A427AE6D533}"/>
              </a:ext>
            </a:extLst>
          </p:cNvPr>
          <p:cNvSpPr/>
          <p:nvPr/>
        </p:nvSpPr>
        <p:spPr>
          <a:xfrm>
            <a:off x="1991544" y="980729"/>
            <a:ext cx="8291264" cy="35394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3.1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보안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 fontAlgn="base">
              <a:lnSpc>
                <a:spcPct val="150000"/>
              </a:lnSpc>
            </a:pP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600">
                <a:latin typeface="HY헤드라인M" panose="02030600000101010101" pitchFamily="18" charset="-127"/>
                <a:ea typeface="HY헤드라인M" panose="02030600000101010101" pitchFamily="18" charset="-127"/>
              </a:rPr>
              <a:t>권한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관리</a:t>
            </a:r>
          </a:p>
          <a:p>
            <a:pPr algn="just"/>
            <a:endParaRPr lang="en-US" altLang="ko-KR" sz="16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시스템의 각 사용자가 적절한 구너한으로 접근할 수 있도록 통제하는 절차</a:t>
            </a:r>
            <a:r>
              <a:rPr lang="en-US" altLang="ko-KR" sz="160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>
                <a:latin typeface="HY헤드라인M" panose="02030600000101010101" pitchFamily="18" charset="-127"/>
                <a:ea typeface="HY헤드라인M" panose="02030600000101010101" pitchFamily="18" charset="-127"/>
              </a:rPr>
              <a:t>최소 권한 원칙 </a:t>
            </a:r>
            <a:r>
              <a:rPr lang="en-US" altLang="ko-KR" sz="160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pPr algn="just"/>
            <a:endParaRPr lang="en-US" altLang="ko-KR" sz="16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/>
              <a:t>사용자가 자신의 책임을 수행하기 위해 </a:t>
            </a:r>
            <a:r>
              <a:rPr lang="ko-KR" altLang="en-US" sz="1600">
                <a:solidFill>
                  <a:srgbClr val="FF0000"/>
                </a:solidFill>
              </a:rPr>
              <a:t>절대적으로 필요한 항목에만</a:t>
            </a:r>
            <a:r>
              <a:rPr lang="ko-KR" altLang="en-US" sz="1600"/>
              <a:t> 접근 할 수 있어야 한다는 개념</a:t>
            </a:r>
            <a:r>
              <a:rPr lang="en-US" altLang="ko-KR" sz="1600"/>
              <a:t>. </a:t>
            </a:r>
            <a:r>
              <a:rPr lang="ko-KR" altLang="en-US" sz="1600"/>
              <a:t>특정 사용자가 더 많은 항목에 액세스할 수 있을수록 계정이 손상되거나 </a:t>
            </a:r>
            <a:r>
              <a:rPr lang="ko-KR" altLang="en-US" sz="1600">
                <a:solidFill>
                  <a:srgbClr val="FF0000"/>
                </a:solidFill>
              </a:rPr>
              <a:t>내부자 위협</a:t>
            </a:r>
            <a:r>
              <a:rPr lang="ko-KR" altLang="en-US" sz="1600"/>
              <a:t>이 되는 경우 부정적인 영향이 커진다</a:t>
            </a:r>
            <a:r>
              <a:rPr lang="en-US" altLang="ko-KR" sz="1600"/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5B0322-E0FD-4B29-9796-52D5F156A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840" y="4255527"/>
            <a:ext cx="1441206" cy="23936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239C33-2D71-45B3-88C8-A6D24E3CE992}"/>
              </a:ext>
            </a:extLst>
          </p:cNvPr>
          <p:cNvSpPr txBox="1"/>
          <p:nvPr/>
        </p:nvSpPr>
        <p:spPr>
          <a:xfrm>
            <a:off x="3634154" y="4255527"/>
            <a:ext cx="71569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ex)</a:t>
            </a:r>
            <a:r>
              <a:rPr lang="ko-KR" altLang="en-US"/>
              <a:t> </a:t>
            </a:r>
            <a:r>
              <a:rPr lang="en-US" altLang="ko-KR"/>
              <a:t>Lattice</a:t>
            </a:r>
            <a:r>
              <a:rPr lang="ko-KR" altLang="en-US"/>
              <a:t> 구조의 권한을 구현하여</a:t>
            </a:r>
            <a:r>
              <a:rPr lang="en-US" altLang="ko-KR"/>
              <a:t>, </a:t>
            </a:r>
            <a:r>
              <a:rPr lang="ko-KR" altLang="en-US"/>
              <a:t>최고권한의 원칙을 시스템이 만족한다는것을 수학적으로 증명한 운영체제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-&gt; {d, e} </a:t>
            </a:r>
            <a:r>
              <a:rPr lang="ko-KR" altLang="en-US"/>
              <a:t>의 </a:t>
            </a:r>
            <a:r>
              <a:rPr lang="en-US" altLang="ko-KR"/>
              <a:t>lub(Least Upper Bound) = f</a:t>
            </a:r>
          </a:p>
          <a:p>
            <a:r>
              <a:rPr lang="en-US" altLang="ko-KR"/>
              <a:t>-&gt; {b, c} </a:t>
            </a:r>
            <a:r>
              <a:rPr lang="ko-KR" altLang="en-US"/>
              <a:t>의 </a:t>
            </a:r>
            <a:r>
              <a:rPr lang="en-US" altLang="ko-KR"/>
              <a:t>glb(Greatest Lower Bound) = a</a:t>
            </a:r>
          </a:p>
          <a:p>
            <a:endParaRPr lang="en-US" altLang="ko-KR"/>
          </a:p>
          <a:p>
            <a:r>
              <a:rPr lang="ko-KR" altLang="en-US">
                <a:solidFill>
                  <a:srgbClr val="FF0000"/>
                </a:solidFill>
              </a:rPr>
              <a:t>외부간호사</a:t>
            </a:r>
            <a:r>
              <a:rPr lang="ko-KR" altLang="en-US"/>
              <a:t> 계정에 시스템이 줘야할 권한은 무엇인가</a:t>
            </a:r>
            <a:r>
              <a:rPr lang="en-US" altLang="ko-KR"/>
              <a:t>?</a:t>
            </a:r>
          </a:p>
          <a:p>
            <a:r>
              <a:rPr lang="en-US" altLang="ko-KR"/>
              <a:t>lub(d(</a:t>
            </a:r>
            <a:r>
              <a:rPr lang="ko-KR" altLang="en-US"/>
              <a:t>간호사가 필요한 권한</a:t>
            </a:r>
            <a:r>
              <a:rPr lang="en-US" altLang="ko-KR"/>
              <a:t>) , e(</a:t>
            </a:r>
            <a:r>
              <a:rPr lang="ko-KR" altLang="en-US"/>
              <a:t>외부인이 필요한 권한</a:t>
            </a:r>
            <a:r>
              <a:rPr lang="en-US" altLang="ko-KR"/>
              <a:t>))  -&gt; f </a:t>
            </a:r>
            <a:r>
              <a:rPr lang="ko-KR" altLang="en-US"/>
              <a:t>권한</a:t>
            </a:r>
            <a:r>
              <a:rPr lang="en-US" altLang="ko-KR"/>
              <a:t>!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815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989642" y="1882409"/>
            <a:ext cx="4288353" cy="4339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kern="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계정 및 패스워드 관리</a:t>
            </a:r>
            <a:endParaRPr lang="en-US" altLang="ko-KR" sz="2400" kern="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접근 제어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(Access Control)</a:t>
            </a: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권한 관리</a:t>
            </a: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관리</a:t>
            </a: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세션</a:t>
            </a:r>
            <a:r>
              <a:rPr lang="en-US" altLang="ko-KR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(Session) </a:t>
            </a:r>
            <a:r>
              <a:rPr lang="ko-KR" altLang="en-US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</a:t>
            </a:r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운영 체제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4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50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 sz="2000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51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 sz="2000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49" name="모서리가 둥근 직사각형 4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보안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2472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14167-D598-44E0-978B-3E3C16D8B409}"/>
              </a:ext>
            </a:extLst>
          </p:cNvPr>
          <p:cNvSpPr txBox="1"/>
          <p:nvPr/>
        </p:nvSpPr>
        <p:spPr>
          <a:xfrm>
            <a:off x="890954" y="1201615"/>
            <a:ext cx="615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이것은 </a:t>
            </a:r>
            <a:r>
              <a:rPr lang="en-US" altLang="ko-KR"/>
              <a:t>Lattice </a:t>
            </a:r>
            <a:r>
              <a:rPr lang="ko-KR" altLang="en-US"/>
              <a:t>구조인가</a:t>
            </a:r>
            <a:r>
              <a:rPr lang="en-US" altLang="ko-KR"/>
              <a:t>?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B39D02-E505-446C-BF6E-4E50BFCD1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8" y="2074985"/>
            <a:ext cx="4074231" cy="34326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FA49D8-08F5-4F40-BE56-293B9F427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679" y="1487236"/>
            <a:ext cx="3599352" cy="49505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7A578C-1809-4535-B1F1-F28ED2BB3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031" y="1345113"/>
            <a:ext cx="2919413" cy="523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00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3.4 </a:t>
            </a:r>
            <a:r>
              <a:rPr lang="ko-KR" altLang="en-US" dirty="0">
                <a:ea typeface="HY헤드라인M" panose="02030600000101010101" pitchFamily="18" charset="-127"/>
              </a:rPr>
              <a:t>서버 보안</a:t>
            </a:r>
            <a:r>
              <a:rPr lang="en-US" altLang="ko-KR" dirty="0">
                <a:ea typeface="HY헤드라인M" panose="02030600000101010101" pitchFamily="18" charset="-127"/>
              </a:rPr>
              <a:t>	</a:t>
            </a:r>
            <a:endParaRPr lang="ko-KR" altLang="en-US" dirty="0"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91544" y="980729"/>
            <a:ext cx="8291264" cy="37856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3.1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보안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 fontAlgn="base">
              <a:lnSpc>
                <a:spcPct val="150000"/>
              </a:lnSpc>
            </a:pP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관리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침해사고 원인분석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디지털 </a:t>
            </a:r>
            <a:r>
              <a:rPr lang="ko-KR" altLang="en-US" sz="1600" dirty="0" err="1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포렌식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정보시스템에서 로그는 가장 중요한 부분이다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네트워크를 통해 서버에 접속하게 되는 순간부터 접속을 끊는 순간까지의 모든 행동들이 로그 파일이나 로그 서버에 저장되게 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ko-KR" altLang="en-US" sz="160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파일의 종류 및 특성</a:t>
            </a: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리눅스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시스템에서는 </a:t>
            </a:r>
            <a:r>
              <a:rPr lang="en-US" altLang="ko-KR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var</a:t>
            </a:r>
            <a:r>
              <a:rPr lang="en-US" altLang="ko-KR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/log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기본 로그 파일들이 위치하게 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리눅스에서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로깅은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시스템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심지어는 프로토콜 수준에서도 일어난다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대부분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리눅스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서비스들은 로그 정보들을 로그 파일들과 표준 출력 장치에 출력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496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22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989642" y="1882409"/>
            <a:ext cx="4288353" cy="4339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계정 및 패스워드 관리</a:t>
            </a:r>
            <a:endParaRPr lang="en-US" altLang="ko-KR" sz="2400" kern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접근 제어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(Access Control)</a:t>
            </a: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권한 관리</a:t>
            </a: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관리</a:t>
            </a: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세션</a:t>
            </a:r>
            <a:r>
              <a:rPr lang="en-US" altLang="ko-KR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(Session) </a:t>
            </a:r>
            <a:r>
              <a:rPr lang="ko-KR" altLang="en-US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</a:t>
            </a:r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운영 체제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4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50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 sz="2000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51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 sz="2000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49" name="모서리가 둥근 직사각형 4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보안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2542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운영 체제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유닉스 로그 종류</a:t>
              </a:r>
              <a:endPara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23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60" y="2060849"/>
            <a:ext cx="7704857" cy="442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41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6F2F406-F802-4C62-949D-0631526B2CA9}"/>
              </a:ext>
            </a:extLst>
          </p:cNvPr>
          <p:cNvSpPr/>
          <p:nvPr/>
        </p:nvSpPr>
        <p:spPr>
          <a:xfrm>
            <a:off x="1991544" y="980729"/>
            <a:ext cx="8291264" cy="18158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>
                <a:latin typeface="HY헤드라인M" panose="02030600000101010101" pitchFamily="18" charset="-127"/>
                <a:ea typeface="HY헤드라인M" panose="02030600000101010101" pitchFamily="18" charset="-127"/>
              </a:rPr>
              <a:t>①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lastlog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lastlog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는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사용자의 최근 로그인 시간을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 이름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터미널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마지막 로그인 시간으로</a:t>
            </a:r>
          </a:p>
          <a:p>
            <a:pPr algn="just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출력한다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var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/log/las t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파일에 저장되고 바이너리 형태이다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따라서 텍스트 편집기로는</a:t>
            </a:r>
          </a:p>
          <a:p>
            <a:pPr algn="just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볼 수가 없고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lastlog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라는 명령을 통해서만 확인이 가능하다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C3700E-A2A4-47DD-84E0-0BC3B4E793F0}"/>
              </a:ext>
            </a:extLst>
          </p:cNvPr>
          <p:cNvSpPr/>
          <p:nvPr/>
        </p:nvSpPr>
        <p:spPr>
          <a:xfrm>
            <a:off x="1991544" y="2203268"/>
            <a:ext cx="8291264" cy="427809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②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wtmp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wtmp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로그는 파일이 생성되는 순간부터 사용자의 로그인과 로그아웃 한 정보들을 보여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준다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wtmp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파일은 사용자들의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접속 기록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대해 많은 정보를 가지고 있기 때문에 공격자들이 가장 먼저 지우고 나가려 하는 파일이다 보니 피해 시스템 분석에 있어서 매우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중요한역할을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하고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③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btmp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btmp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파일은 </a:t>
            </a:r>
            <a:r>
              <a:rPr lang="ko-KR" altLang="en-US" sz="1600" dirty="0" err="1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로그인이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실패될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경우 이 파일에 저장되게 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일반적으로 이 파일은 생</a:t>
            </a: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성되지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않으며 직접 생성해주어야 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var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/log/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btmp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라는 빈 파일 하나만 생성해주면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④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utmp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유닉스 시스템의 가장 기본적인 로그로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계정 이름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한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환경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initab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id),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</a:t>
            </a: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그인한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디바이스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(console,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tty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셸의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</a:t>
            </a:r>
            <a:r>
              <a:rPr lang="en-US" altLang="ko-KR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ID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한 계정의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형식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</a:t>
            </a:r>
          </a:p>
          <a:p>
            <a:r>
              <a:rPr lang="ko-KR" altLang="en-US" sz="1600" dirty="0" err="1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그오프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여부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시간에 대한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저장 구조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(structure)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확인할 수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4786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123F6E-3347-4B9F-8AAA-1C5A501F9B27}"/>
              </a:ext>
            </a:extLst>
          </p:cNvPr>
          <p:cNvSpPr/>
          <p:nvPr/>
        </p:nvSpPr>
        <p:spPr>
          <a:xfrm>
            <a:off x="1899934" y="1124745"/>
            <a:ext cx="8291264" cy="477053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HY헤드라인M" panose="02030600000101010101" pitchFamily="18" charset="-127"/>
                <a:ea typeface="HY헤드라인M" panose="02030600000101010101" pitchFamily="18" charset="-127"/>
              </a:rPr>
              <a:t>⑤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messages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파일 중 가장 중요한 부분으로써 로그인 기록부터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디바이스 정보</a:t>
            </a:r>
            <a:r>
              <a:rPr lang="en-US" altLang="ko-KR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설</a:t>
            </a:r>
          </a:p>
          <a:p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 오류</a:t>
            </a:r>
            <a:r>
              <a:rPr lang="en-US" altLang="ko-KR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파일 시스템</a:t>
            </a:r>
            <a:r>
              <a:rPr lang="en-US" altLang="ko-KR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세션 기록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가장 다양한 정보를 가지고 있는 파일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messages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또한 침입자의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공격 형태가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어느 정도 기록되어 지기도 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⑥ secure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텔넷이나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FTP,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원격접속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등 인증과정을 거치는 모든 로그를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secure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로그에 저장한다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secure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로그는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syslog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데몬에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의해 설정되어 지는데 데몬 설정에 따라서 기록 유무가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바뀔수도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⑦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httpd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log</a:t>
            </a:r>
          </a:p>
          <a:p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 서버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운영하고 있다면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access_log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error_log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파일이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var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/log/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httpd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생기게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b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⑧ history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history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파일은 로그 파일이라기보다는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이전 명령들을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쉽게 찾고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더욱 편하게 사용하기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위해 만들어졌다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파일은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var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/log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위치하지 않고 사용자의 홈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디렉토리에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사용자별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존재한다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공격자는 침입 후 관리자 권한을 획득하고 이 파일을 지우려고 할 것이다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C5378F-2D32-4418-A403-18FC613EFBBB}"/>
              </a:ext>
            </a:extLst>
          </p:cNvPr>
          <p:cNvSpPr/>
          <p:nvPr/>
        </p:nvSpPr>
        <p:spPr>
          <a:xfrm>
            <a:off x="1899934" y="5780782"/>
            <a:ext cx="8291264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HY헤드라인M" panose="02030600000101010101" pitchFamily="18" charset="-127"/>
                <a:ea typeface="HY헤드라인M" panose="02030600000101010101" pitchFamily="18" charset="-127"/>
              </a:rPr>
              <a:t>⑨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syslog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시스템의 운영과 관련한 전반적인 로그로써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var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/log/messages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파일에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하드웨어의 구</a:t>
            </a:r>
          </a:p>
          <a:p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</a:t>
            </a:r>
            <a:r>
              <a:rPr lang="en-US" altLang="ko-KR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서비스의 동작과 에러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다양한 로그를 남긴다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5502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운영 체제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윈도우 로그 종류</a:t>
              </a:r>
              <a:endPara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26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625" y="2060849"/>
            <a:ext cx="8286750" cy="410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29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2.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윈도우 시스템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레지스트리</a:t>
              </a:r>
              <a:r>
                <a:rPr lang="en-US" altLang="ko-KR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(Registry)</a:t>
              </a:r>
              <a:endPara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27</a:t>
            </a:fld>
            <a:endParaRPr lang="ko-KR" altLang="en-US" dirty="0"/>
          </a:p>
        </p:txBody>
      </p:sp>
      <p:sp>
        <p:nvSpPr>
          <p:cNvPr id="80" name="Rectangle 69"/>
          <p:cNvSpPr>
            <a:spLocks noChangeArrowheads="1"/>
          </p:cNvSpPr>
          <p:nvPr/>
        </p:nvSpPr>
        <p:spPr bwMode="auto">
          <a:xfrm>
            <a:off x="1991544" y="1812314"/>
            <a:ext cx="7194550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9400" indent="-2794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690563" indent="-296863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등기소 </a:t>
            </a:r>
            <a:r>
              <a:rPr lang="en-US" altLang="ko-KR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(registry) : </a:t>
            </a:r>
            <a:r>
              <a:rPr lang="ko-KR" altLang="en-US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정보를 담고 있는 데이터베이스</a:t>
            </a:r>
            <a:endParaRPr lang="en-US" altLang="ko-KR" dirty="0">
              <a:solidFill>
                <a:srgbClr val="36402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레지스트리의 내용을 보려면 레지스트리 편집기를 실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545" y="3080270"/>
            <a:ext cx="761047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49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2.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윈도우 시스템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레지스트리</a:t>
              </a:r>
              <a:r>
                <a:rPr lang="en-US" altLang="ko-KR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(Registry)</a:t>
              </a:r>
              <a:endPara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28</a:t>
            </a:fld>
            <a:endParaRPr lang="ko-KR" altLang="en-US" dirty="0"/>
          </a:p>
        </p:txBody>
      </p:sp>
      <p:sp>
        <p:nvSpPr>
          <p:cNvPr id="80" name="Rectangle 69"/>
          <p:cNvSpPr>
            <a:spLocks noChangeArrowheads="1"/>
          </p:cNvSpPr>
          <p:nvPr/>
        </p:nvSpPr>
        <p:spPr bwMode="auto">
          <a:xfrm>
            <a:off x="1991544" y="1812314"/>
            <a:ext cx="8208912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9400" indent="-2794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690563" indent="-296863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윈도우즈는</a:t>
            </a:r>
            <a:r>
              <a:rPr lang="ko-KR" altLang="en-US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사용자와 시스템</a:t>
            </a:r>
            <a:r>
              <a:rPr lang="en-US" altLang="ko-KR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파일</a:t>
            </a:r>
            <a:r>
              <a:rPr lang="en-US" altLang="ko-KR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디렉토리의 모든 정보를 분류해서 저장</a:t>
            </a:r>
            <a:endParaRPr lang="en-US" altLang="ko-KR" dirty="0">
              <a:solidFill>
                <a:srgbClr val="36402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윈도우즈의</a:t>
            </a:r>
            <a:r>
              <a:rPr lang="ko-KR" altLang="en-US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설정 정보의 데이터베이스와 같은 역할을 수행하며 실시간으로 사용</a:t>
            </a:r>
            <a:endParaRPr lang="en-US" altLang="ko-KR" dirty="0">
              <a:solidFill>
                <a:srgbClr val="36402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769" y="3356993"/>
            <a:ext cx="7313612" cy="32933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8778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2.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윈도우 시스템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레지스트리</a:t>
              </a:r>
              <a:r>
                <a:rPr lang="en-US" altLang="ko-KR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(Registry)</a:t>
              </a:r>
              <a:endPara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29</a:t>
            </a:fld>
            <a:endParaRPr lang="ko-KR" altLang="en-US" dirty="0"/>
          </a:p>
        </p:txBody>
      </p:sp>
      <p:sp>
        <p:nvSpPr>
          <p:cNvPr id="80" name="Rectangle 69"/>
          <p:cNvSpPr>
            <a:spLocks noChangeArrowheads="1"/>
          </p:cNvSpPr>
          <p:nvPr/>
        </p:nvSpPr>
        <p:spPr bwMode="auto">
          <a:xfrm>
            <a:off x="1991544" y="1812314"/>
            <a:ext cx="8208912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9400" indent="-2794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690563" indent="-296863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윈도우즈는</a:t>
            </a:r>
            <a:r>
              <a:rPr lang="ko-KR" altLang="en-US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사용자와 시스템</a:t>
            </a:r>
            <a:r>
              <a:rPr lang="en-US" altLang="ko-KR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파일</a:t>
            </a:r>
            <a:r>
              <a:rPr lang="en-US" altLang="ko-KR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디렉토리의 모든 정보를 분류해서 저장</a:t>
            </a:r>
            <a:endParaRPr lang="en-US" altLang="ko-KR" dirty="0">
              <a:solidFill>
                <a:srgbClr val="36402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윈도우즈의</a:t>
            </a:r>
            <a:r>
              <a:rPr lang="ko-KR" altLang="en-US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설정 정보의 데이터베이스와 같은 역할을 수행하며 실시간으로 사용</a:t>
            </a:r>
            <a:endParaRPr lang="en-US" altLang="ko-KR" dirty="0">
              <a:solidFill>
                <a:srgbClr val="36402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769" y="3356993"/>
            <a:ext cx="7313612" cy="32933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4829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ko-KR" dirty="0">
                <a:ea typeface="HY헤드라인M" panose="02030600000101010101" pitchFamily="18" charset="-127"/>
              </a:rPr>
              <a:t>3.4 </a:t>
            </a:r>
            <a:r>
              <a:rPr lang="ko-KR" altLang="en-US" dirty="0">
                <a:ea typeface="HY헤드라인M" panose="02030600000101010101" pitchFamily="18" charset="-127"/>
              </a:rPr>
              <a:t>서버 보안</a:t>
            </a:r>
            <a:r>
              <a:rPr lang="en-US" altLang="ko-KR" dirty="0">
                <a:ea typeface="HY헤드라인M" panose="02030600000101010101" pitchFamily="18" charset="-127"/>
              </a:rPr>
              <a:t>	</a:t>
            </a:r>
            <a:endParaRPr lang="ko-KR" altLang="en-US" dirty="0"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99934" y="1124745"/>
            <a:ext cx="8291264" cy="31085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3.1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보안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 fontAlgn="base">
              <a:lnSpc>
                <a:spcPct val="150000"/>
              </a:lnSpc>
            </a:pPr>
            <a:endParaRPr lang="ko-KR" altLang="en-US" sz="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인증과 접근통제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계정과 패스워드 보호</a:t>
            </a: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하나의 시스템을 여러 사용자가 사용하는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멀티유저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(Multi-User)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시스템인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리눅스나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유</a:t>
            </a:r>
          </a:p>
          <a:p>
            <a:pPr algn="just"/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닉스는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각각의 사용자만이 접근 가능한 파일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디렉토리들이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이런 일련의 규정들을</a:t>
            </a:r>
          </a:p>
          <a:p>
            <a:pPr algn="just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적용시킬 수 있는 것이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퍼미션이고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이런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퍼미션에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의해 사용자들은 자신의 영역을 갖게 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just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etc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passwd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passwd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파일은 계정에 대한 정보를 가지고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사용자들의 고유성을 나타내는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uid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부터 어느 그룹에 속해있는지 등 정보가 들어있다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4365104"/>
            <a:ext cx="5429250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30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2.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윈도우 시스템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레지스트리 보안</a:t>
              </a:r>
              <a:endPara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30</a:t>
            </a:fld>
            <a:endParaRPr lang="ko-KR" altLang="en-US" dirty="0"/>
          </a:p>
        </p:txBody>
      </p:sp>
      <p:sp>
        <p:nvSpPr>
          <p:cNvPr id="80" name="Rectangle 69"/>
          <p:cNvSpPr>
            <a:spLocks noChangeArrowheads="1"/>
          </p:cNvSpPr>
          <p:nvPr/>
        </p:nvSpPr>
        <p:spPr bwMode="auto">
          <a:xfrm>
            <a:off x="1991544" y="1812314"/>
            <a:ext cx="8208912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9400" indent="-2794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690563" indent="-296863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레지스트리에는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윈도우즈의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모든 정보가 담겨 있어 레지스트리가 불법적으로 수정 된다든지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키 값이 삭제가 되면 시스템에 치명적인 영향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레지스트리의 보안은 단단한 시스템을 유지하기 위해서 필수적인 요소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인가되지 않은 사용자나 권한이 없는 사용자의 접근을 근본적으로 차단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hlinkClick r:id="rId4"/>
            <a:extLst>
              <a:ext uri="{FF2B5EF4-FFF2-40B4-BE49-F238E27FC236}">
                <a16:creationId xmlns:a16="http://schemas.microsoft.com/office/drawing/2014/main" id="{8E312D33-E484-4532-81B0-59A5CC79E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114" y="3158615"/>
            <a:ext cx="5645911" cy="333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71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526CE31-63F2-4F10-AE5E-DF650F6037E7}"/>
              </a:ext>
            </a:extLst>
          </p:cNvPr>
          <p:cNvCxnSpPr/>
          <p:nvPr/>
        </p:nvCxnSpPr>
        <p:spPr>
          <a:xfrm>
            <a:off x="553452" y="874295"/>
            <a:ext cx="11085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70B6DB07-F08F-4A42-96EA-AD4785163D8A}"/>
              </a:ext>
            </a:extLst>
          </p:cNvPr>
          <p:cNvSpPr/>
          <p:nvPr/>
        </p:nvSpPr>
        <p:spPr>
          <a:xfrm>
            <a:off x="1973178" y="753979"/>
            <a:ext cx="240632" cy="240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2DC39F-5688-4D5B-BDD4-9CDCFAB3F764}"/>
              </a:ext>
            </a:extLst>
          </p:cNvPr>
          <p:cNvSpPr txBox="1"/>
          <p:nvPr/>
        </p:nvSpPr>
        <p:spPr>
          <a:xfrm>
            <a:off x="553452" y="1195138"/>
            <a:ext cx="308008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이씨</a:t>
            </a:r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(38) 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는 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암호화폐 커뮤니티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에서 북한 공작원 </a:t>
            </a:r>
            <a:r>
              <a:rPr lang="en-US" altLang="ko-KR" b="0" i="0">
                <a:solidFill>
                  <a:srgbClr val="FF0000"/>
                </a:solidFill>
                <a:effectLst/>
                <a:latin typeface="NanumBarunGothic"/>
              </a:rPr>
              <a:t>A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씨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와 친해짐</a:t>
            </a:r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1E3E954-0192-46F3-B36E-994263A81C98}"/>
              </a:ext>
            </a:extLst>
          </p:cNvPr>
          <p:cNvSpPr/>
          <p:nvPr/>
        </p:nvSpPr>
        <p:spPr>
          <a:xfrm>
            <a:off x="5325978" y="772344"/>
            <a:ext cx="240632" cy="240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62799-FEA3-4BF7-BF62-585136445056}"/>
              </a:ext>
            </a:extLst>
          </p:cNvPr>
          <p:cNvSpPr txBox="1"/>
          <p:nvPr/>
        </p:nvSpPr>
        <p:spPr>
          <a:xfrm>
            <a:off x="3906252" y="1213503"/>
            <a:ext cx="308008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두 차례에 걸쳐 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비트코인 등 </a:t>
            </a:r>
            <a:r>
              <a:rPr lang="en-US" altLang="ko-KR" b="0" i="0">
                <a:solidFill>
                  <a:srgbClr val="FF0000"/>
                </a:solidFill>
                <a:effectLst/>
                <a:latin typeface="NanumBarunGothic"/>
              </a:rPr>
              <a:t>60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만 달러</a:t>
            </a:r>
            <a:r>
              <a:rPr lang="en-US" altLang="ko-KR" b="0" i="0">
                <a:solidFill>
                  <a:srgbClr val="FF0000"/>
                </a:solidFill>
                <a:effectLst/>
                <a:latin typeface="NanumBarunGothic"/>
              </a:rPr>
              <a:t>(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약 </a:t>
            </a:r>
            <a:r>
              <a:rPr lang="en-US" altLang="ko-KR" b="0" i="0">
                <a:solidFill>
                  <a:srgbClr val="FF0000"/>
                </a:solidFill>
                <a:effectLst/>
                <a:latin typeface="NanumBarunGothic"/>
              </a:rPr>
              <a:t>7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억원</a:t>
            </a:r>
            <a:r>
              <a:rPr lang="en-US" altLang="ko-KR" b="0" i="0">
                <a:solidFill>
                  <a:srgbClr val="FF0000"/>
                </a:solidFill>
                <a:effectLst/>
                <a:latin typeface="NanumBarunGothic"/>
              </a:rPr>
              <a:t>)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가량의 암호화페를 받고 포섭</a:t>
            </a:r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367A99F-7E72-4EE2-9EB5-A0ABBF920A87}"/>
              </a:ext>
            </a:extLst>
          </p:cNvPr>
          <p:cNvSpPr/>
          <p:nvPr/>
        </p:nvSpPr>
        <p:spPr>
          <a:xfrm>
            <a:off x="8791074" y="772344"/>
            <a:ext cx="240632" cy="240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14B3ED-BAA5-4926-8038-7626C85FC71C}"/>
              </a:ext>
            </a:extLst>
          </p:cNvPr>
          <p:cNvSpPr txBox="1"/>
          <p:nvPr/>
        </p:nvSpPr>
        <p:spPr>
          <a:xfrm>
            <a:off x="7371348" y="1213503"/>
            <a:ext cx="308008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A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씨로부터 </a:t>
            </a:r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'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군사기밀 탐지에 필요한 현역 장교를 포섭하라</a:t>
            </a:r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'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는 지령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C45EE4-667C-40DC-B7D4-2C7D59D175C0}"/>
              </a:ext>
            </a:extLst>
          </p:cNvPr>
          <p:cNvSpPr txBox="1"/>
          <p:nvPr/>
        </p:nvSpPr>
        <p:spPr>
          <a:xfrm>
            <a:off x="1684420" y="333672"/>
            <a:ext cx="81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6</a:t>
            </a:r>
            <a:r>
              <a:rPr lang="ko-KR" altLang="en-US"/>
              <a:t>년전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0DAF43-D151-4B5E-B0F3-473F250559D4}"/>
              </a:ext>
            </a:extLst>
          </p:cNvPr>
          <p:cNvSpPr txBox="1"/>
          <p:nvPr/>
        </p:nvSpPr>
        <p:spPr>
          <a:xfrm>
            <a:off x="5037220" y="304801"/>
            <a:ext cx="81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2-4</a:t>
            </a:r>
            <a:r>
              <a:rPr lang="ko-KR" altLang="en-US"/>
              <a:t>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528812-0325-4332-8097-E791EB91CCA9}"/>
              </a:ext>
            </a:extLst>
          </p:cNvPr>
          <p:cNvSpPr txBox="1"/>
          <p:nvPr/>
        </p:nvSpPr>
        <p:spPr>
          <a:xfrm>
            <a:off x="8594558" y="307133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4CD3E7E-9377-42AE-90E2-309EC7A5CD0A}"/>
              </a:ext>
            </a:extLst>
          </p:cNvPr>
          <p:cNvCxnSpPr/>
          <p:nvPr/>
        </p:nvCxnSpPr>
        <p:spPr>
          <a:xfrm>
            <a:off x="553451" y="3064042"/>
            <a:ext cx="11085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8A0B8912-0621-489F-A6D8-B966DD234390}"/>
              </a:ext>
            </a:extLst>
          </p:cNvPr>
          <p:cNvSpPr/>
          <p:nvPr/>
        </p:nvSpPr>
        <p:spPr>
          <a:xfrm>
            <a:off x="1949116" y="2959759"/>
            <a:ext cx="240632" cy="240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25B129-3BE0-493B-B391-BAF9ED5FEE73}"/>
              </a:ext>
            </a:extLst>
          </p:cNvPr>
          <p:cNvSpPr txBox="1"/>
          <p:nvPr/>
        </p:nvSpPr>
        <p:spPr>
          <a:xfrm>
            <a:off x="1752600" y="2494548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F9E8E4-8AF9-4311-A62E-28BA005170D6}"/>
              </a:ext>
            </a:extLst>
          </p:cNvPr>
          <p:cNvSpPr txBox="1"/>
          <p:nvPr/>
        </p:nvSpPr>
        <p:spPr>
          <a:xfrm>
            <a:off x="553452" y="3315151"/>
            <a:ext cx="308008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현역 장교에게 </a:t>
            </a:r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"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군사 기밀을 제공해주면 암호화폐 등 대가를 지급하겠다</a:t>
            </a:r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"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는 취지로 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포섭을 시도했으나 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대상 장교가 거절해 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실패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CF85D1F-ADA5-4BCC-9F3F-3E4E991F0D96}"/>
              </a:ext>
            </a:extLst>
          </p:cNvPr>
          <p:cNvSpPr/>
          <p:nvPr/>
        </p:nvSpPr>
        <p:spPr>
          <a:xfrm>
            <a:off x="8911389" y="2901805"/>
            <a:ext cx="240632" cy="240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E5F14E-4759-4DAD-8DDE-07469CCE6C1F}"/>
              </a:ext>
            </a:extLst>
          </p:cNvPr>
          <p:cNvSpPr txBox="1"/>
          <p:nvPr/>
        </p:nvSpPr>
        <p:spPr>
          <a:xfrm>
            <a:off x="8714873" y="2220027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</a:t>
            </a:r>
            <a:r>
              <a:rPr lang="ko-KR" altLang="en-US"/>
              <a:t>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CBEE81-A5F9-4E42-A92F-6C454BAFD4A1}"/>
              </a:ext>
            </a:extLst>
          </p:cNvPr>
          <p:cNvSpPr txBox="1"/>
          <p:nvPr/>
        </p:nvSpPr>
        <p:spPr>
          <a:xfrm>
            <a:off x="7491663" y="3317485"/>
            <a:ext cx="3080085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암호화폐 커뮤니티에서 만난 </a:t>
            </a:r>
            <a:r>
              <a:rPr lang="en-US" altLang="ko-KR" b="0" i="0">
                <a:solidFill>
                  <a:srgbClr val="FF0000"/>
                </a:solidFill>
                <a:effectLst/>
                <a:latin typeface="NanumBarunGothic"/>
              </a:rPr>
              <a:t>B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대위 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연락처를 이씨에게 전달하여 </a:t>
            </a:r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A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씨 지령에 따라 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손목시계형 몰래카메라를 구입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하여 현역 장교 </a:t>
            </a:r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B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대위에게 택배로 발송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0633B1B-B374-4F6C-8545-488A34E196F5}"/>
              </a:ext>
            </a:extLst>
          </p:cNvPr>
          <p:cNvSpPr/>
          <p:nvPr/>
        </p:nvSpPr>
        <p:spPr>
          <a:xfrm>
            <a:off x="5309936" y="2943726"/>
            <a:ext cx="240632" cy="240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8D8972-56AD-4CEE-A403-63313326ECC3}"/>
              </a:ext>
            </a:extLst>
          </p:cNvPr>
          <p:cNvSpPr txBox="1"/>
          <p:nvPr/>
        </p:nvSpPr>
        <p:spPr>
          <a:xfrm>
            <a:off x="5113420" y="2478515"/>
            <a:ext cx="74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5DEF58-B25B-43EA-AEC2-F5B1BD457319}"/>
              </a:ext>
            </a:extLst>
          </p:cNvPr>
          <p:cNvSpPr txBox="1"/>
          <p:nvPr/>
        </p:nvSpPr>
        <p:spPr>
          <a:xfrm>
            <a:off x="3982452" y="3375774"/>
            <a:ext cx="308008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손목시계형 몰래카메라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를 영내에 반입하여 </a:t>
            </a:r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'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국방망 육군홈페이지 로그인 화면</a:t>
            </a:r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' '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육군 보안수칙</a:t>
            </a:r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' 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등을 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촬영해 텔레그램으로 전송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E229419-90CC-47C6-B1BB-842DE9C1E0B1}"/>
              </a:ext>
            </a:extLst>
          </p:cNvPr>
          <p:cNvCxnSpPr/>
          <p:nvPr/>
        </p:nvCxnSpPr>
        <p:spPr>
          <a:xfrm>
            <a:off x="553452" y="5735052"/>
            <a:ext cx="11085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6C2C5627-4A7E-4AB7-9FE9-6DE0A84CF12B}"/>
              </a:ext>
            </a:extLst>
          </p:cNvPr>
          <p:cNvSpPr/>
          <p:nvPr/>
        </p:nvSpPr>
        <p:spPr>
          <a:xfrm>
            <a:off x="1888957" y="5604867"/>
            <a:ext cx="240632" cy="240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46969F-FEE4-431F-9185-201D68DA6DC4}"/>
              </a:ext>
            </a:extLst>
          </p:cNvPr>
          <p:cNvSpPr txBox="1"/>
          <p:nvPr/>
        </p:nvSpPr>
        <p:spPr>
          <a:xfrm>
            <a:off x="1692441" y="5139656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2BC672-45CD-492D-B030-7FBED499238D}"/>
              </a:ext>
            </a:extLst>
          </p:cNvPr>
          <p:cNvSpPr txBox="1"/>
          <p:nvPr/>
        </p:nvSpPr>
        <p:spPr>
          <a:xfrm>
            <a:off x="601578" y="5955302"/>
            <a:ext cx="105075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원격으로 노트북을 조작할 수 있는 </a:t>
            </a:r>
            <a:r>
              <a:rPr lang="en-US" altLang="ko-KR" b="0" i="0">
                <a:solidFill>
                  <a:srgbClr val="FF0000"/>
                </a:solidFill>
                <a:effectLst/>
                <a:latin typeface="NanumBarunGothic"/>
              </a:rPr>
              <a:t>USB 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형태의 해킹장비</a:t>
            </a:r>
            <a:r>
              <a:rPr lang="en-US" altLang="ko-KR" b="0" i="0">
                <a:solidFill>
                  <a:srgbClr val="FF0000"/>
                </a:solidFill>
                <a:effectLst/>
                <a:latin typeface="NanumBarunGothic"/>
              </a:rPr>
              <a:t>(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포이즌 탭</a:t>
            </a:r>
            <a:r>
              <a:rPr lang="en-US" altLang="ko-KR" b="0" i="0">
                <a:solidFill>
                  <a:srgbClr val="FF0000"/>
                </a:solidFill>
                <a:effectLst/>
                <a:latin typeface="NanumBarunGothic"/>
              </a:rPr>
              <a:t>)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부품까지 구매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067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94451A1-5189-4251-8AB2-7F66D3AC1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414" y="116087"/>
            <a:ext cx="5304772" cy="280853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3D53231-8117-47DA-A9AC-43AE3F1A8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182" y="573688"/>
            <a:ext cx="1857375" cy="228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32359-EB69-4A6D-BBDC-4833AF3359E8}"/>
              </a:ext>
            </a:extLst>
          </p:cNvPr>
          <p:cNvSpPr txBox="1"/>
          <p:nvPr/>
        </p:nvSpPr>
        <p:spPr>
          <a:xfrm>
            <a:off x="8333870" y="974742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TACS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1E9963-FDD7-4597-BBA2-CAA8CE3BE533}"/>
              </a:ext>
            </a:extLst>
          </p:cNvPr>
          <p:cNvSpPr txBox="1"/>
          <p:nvPr/>
        </p:nvSpPr>
        <p:spPr>
          <a:xfrm>
            <a:off x="7407437" y="188495"/>
            <a:ext cx="261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??</a:t>
            </a:r>
            <a:r>
              <a:rPr lang="ko-KR" altLang="en-US"/>
              <a:t> </a:t>
            </a:r>
            <a:r>
              <a:rPr lang="en-US" altLang="ko-KR"/>
              <a:t>usb </a:t>
            </a:r>
            <a:r>
              <a:rPr lang="ko-KR" altLang="en-US"/>
              <a:t>안잡고 뭐했어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EAF2A4-7A1F-46BB-A356-601EDDE27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890" y="3019047"/>
            <a:ext cx="8341900" cy="383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19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5C13004-CDFD-4D1D-8A98-61766F3F9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216819"/>
            <a:ext cx="11649075" cy="26384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7D2F21D-5E5E-4030-B557-8C43E1805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99" y="3206917"/>
            <a:ext cx="118110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65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3.5 </a:t>
            </a:r>
            <a:r>
              <a:rPr lang="ko-KR" altLang="en-US" dirty="0">
                <a:ea typeface="HY헤드라인M" panose="02030600000101010101" pitchFamily="18" charset="-127"/>
              </a:rPr>
              <a:t>시스템 공격 유형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9934" y="1124744"/>
            <a:ext cx="8291264" cy="39087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3.5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공격 유형</a:t>
            </a:r>
            <a:endParaRPr lang="ko-KR" altLang="en-US" sz="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(BOF, Buffer overflow)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공격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또는 버퍼 오버런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(buffer overrun)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은 메모리를 다루는 데에 오류가 발생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하여 잘못된 동작을 하는 프로그램 취약점이다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이는 프로세스가 데이터를 버퍼에 저장할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때 프로그래머가 지정한 곳 바깥에 저장하는 것이다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오버플로우는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보통 데이터를 저장하는 과정에서 그 데이터를 저장할 메모리 위치가 유효한지를 검사하지 않아 발생한다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버퍼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취약점을 이용하는 기술은 구조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 체제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메모리 영역에 따라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다르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개념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오버플로우는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데이터의 길이에 대한 불명확한 정의를 악용한 덮어쓰기로 인해 발</a:t>
            </a: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생한다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즉 정상적인 경우에는 사용되지 않아야 할 주소 공간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원래는 경계선 관리가 적절하게 수행되어 덮어쓸 수 없는 부분에 해커가 임의의 코드를 덮어쓰는 공격이다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935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3.5 </a:t>
            </a:r>
            <a:r>
              <a:rPr lang="ko-KR" altLang="en-US" dirty="0">
                <a:ea typeface="HY헤드라인M" panose="02030600000101010101" pitchFamily="18" charset="-127"/>
              </a:rPr>
              <a:t>시스템 공격 유형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9934" y="1124744"/>
            <a:ext cx="8291264" cy="14465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3.5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공격 유형</a:t>
            </a:r>
            <a:endParaRPr lang="ko-KR" altLang="en-US" sz="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공격에 대한 대응책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오버플로우에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취약한 함수를 사용하지 않는다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.(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포맷스트링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취약점도 존재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516" y="2616392"/>
            <a:ext cx="6334724" cy="394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52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3.5 </a:t>
            </a:r>
            <a:r>
              <a:rPr lang="ko-KR" altLang="en-US" dirty="0">
                <a:ea typeface="HY헤드라인M" panose="02030600000101010101" pitchFamily="18" charset="-127"/>
              </a:rPr>
              <a:t>시스템 공격 유형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9934" y="1124744"/>
            <a:ext cx="8291264" cy="41549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3.5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공격 유형</a:t>
            </a:r>
            <a:endParaRPr lang="ko-KR" altLang="en-US" sz="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/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공격에 대한 대응책</a:t>
            </a:r>
          </a:p>
          <a:p>
            <a:endParaRPr lang="en-US" altLang="ko-KR" sz="1600" dirty="0"/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최신의 운영체제를 사용한다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운영체제는 발전하면서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Non-Executable Stack,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스택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가드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(Stack Guard),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스택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쉴드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(Stack Shield)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같이 운영체제 내에서 해커의 공격 코드가 실행되지 않도록 하는 여러 가지 장치가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/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포맷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스트링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(Format String)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공격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포맷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스트링은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1980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년대에 널리 알려지기 시작한 버퍼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달리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1990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년대 말이 되어서야 알려지기 시작한 공격이다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형태에 대한 불명확한 정의로 인해 발생한다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공격처럼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ret(ESP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레지스터가 가리키는 값을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EIP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레지스터에 저장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RETN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이라고도 함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값을 변조하여 임의의 코드를 실행시킬 수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0183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3.5 </a:t>
            </a:r>
            <a:r>
              <a:rPr lang="ko-KR" altLang="en-US" dirty="0">
                <a:ea typeface="HY헤드라인M" panose="02030600000101010101" pitchFamily="18" charset="-127"/>
              </a:rPr>
              <a:t>시스템 공격 유형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9934" y="1124744"/>
            <a:ext cx="8291264" cy="14465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3.5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공격 유형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포맷스트링의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문자의 종류는 아래와 같다 </a:t>
            </a:r>
          </a:p>
          <a:p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2420888"/>
            <a:ext cx="6309122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85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3.5 </a:t>
            </a:r>
            <a:r>
              <a:rPr lang="ko-KR" altLang="en-US" dirty="0">
                <a:ea typeface="HY헤드라인M" panose="02030600000101010101" pitchFamily="18" charset="-127"/>
              </a:rPr>
              <a:t>시스템 공격 유형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9934" y="1124745"/>
            <a:ext cx="8291264" cy="477053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3.5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공격 유형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백도어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BackDoor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공격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넷버스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Netbus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넷버스는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다른 파일은 감염시키지 않지만 인터넷을 통해 외부인이 자신의 컴퓨터로 들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어와 파일을 삭제하거나 정보를 빼내어 갈 수 있는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백오리피스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프로그램이다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백오리피스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(Back Orifice)</a:t>
            </a: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백오리피스는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악용의 목적을 위해 만들어진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백도어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프로그램으로 원격지 네트워크에서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사용자가 모르게 정보 수집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명령어 수행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재구성 등 시스템을 통제할 수 있는 클라이언트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어플리케이션이다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스쿨버스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Schoolbus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스쿨버스는 전형적인 트로이목마로써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백오리피스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BackOrifice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나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넷버스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Netbus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처럼 강</a:t>
            </a: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력하면서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사용하기도 쉬운 프로그램이다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기존의 트로이 목마처럼 서버 파일과 클라이언트파일로 이루어져 있으며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파일이 상대방 컴퓨터에 설치되어 있어야만 클라이언트 파일을 이용하여 서버 파일이 설치된 컴퓨터를 원격 조정할 수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060793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3.5 </a:t>
            </a:r>
            <a:r>
              <a:rPr lang="ko-KR" altLang="en-US" dirty="0">
                <a:ea typeface="HY헤드라인M" panose="02030600000101010101" pitchFamily="18" charset="-127"/>
              </a:rPr>
              <a:t>시스템 공격 유형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9934" y="1124744"/>
            <a:ext cx="8291264" cy="39087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3.5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공격 유형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백도어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BackDoor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공격</a:t>
            </a:r>
          </a:p>
          <a:p>
            <a:pPr fontAlgn="base">
              <a:lnSpc>
                <a:spcPct val="150000"/>
              </a:lnSpc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4)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루트킷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RootKit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백도어는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침입 사실을 숨기거나 재침입하기 위해 설치되고 있는데 가장 잘 알려진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백도어는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루트킷이라고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하는 트로이 프로그램들의 패키지이다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루트킷은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login, ls,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ps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각종 시스템 파일을 트로이 버전으로 변경시키는데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최근에는커맨드라인에서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환경설정이 가능한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루트킷의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변종들도 많이 소개되고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이러한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루트킷들은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대부분 환경파일을 변경하거나 시스템파일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실행파일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변경함으로써 공격자가 의도하는 기능을 수행하게끔 하는데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체크섬이나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타임스탬프의 변경도 가능하여 해킹 피해시스템 분석에 있어서 가장 어려운 부분 중의 하나이기도 하다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1884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운영 체제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계정 및 패스워드 관리</a:t>
              </a:r>
              <a:endPara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4</a:t>
            </a:fld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944704" y="1892546"/>
            <a:ext cx="854378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유닉스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그룹 목록 확인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/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etc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/group</a:t>
            </a:r>
          </a:p>
          <a:p>
            <a:pPr marL="285750" indent="-28575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etc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/group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143" y="3068960"/>
            <a:ext cx="8136904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932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99934" y="116633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3.5 </a:t>
            </a:r>
            <a:r>
              <a:rPr lang="ko-KR" altLang="en-US" dirty="0">
                <a:ea typeface="HY헤드라인M" panose="02030600000101010101" pitchFamily="18" charset="-127"/>
              </a:rPr>
              <a:t>시스템 공격 유형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9934" y="1124744"/>
            <a:ext cx="8291264" cy="501675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3.5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공격 유형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 fontAlgn="base">
              <a:lnSpc>
                <a:spcPct val="150000"/>
              </a:lnSpc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무차별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(Brute Force)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공격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가장 기본적인 공격 방법으로 특정 값을 찾아내기 위해서 모든 조합을 시도하게 되는 공격이다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성공할 때까지 가능한 모든 조합의 경우의 수를 반복적으로 무작위 대입하여 얻은 답으로 공격을 시도하는 침입 방법이다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하트블리드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(Heartbleed)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공격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하트블리드는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월에 발견된 오픈 소스 암호화 라이브러리인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OpenSSL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소프트웨어 버그이다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l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 세계 웹 사이트 가운데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분의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정도가 사용하는 오픈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SLL(Open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SecureSocket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Layer,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인터넷상에서 문자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문서 등을 송수신할 때 이를 암호화해 주는 기술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발견된치명적인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결함을 말한다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l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오픈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SSL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통신신호 하트비트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(heartbeat)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발견되어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하트블리드라고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부르는데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이는 ‘치명적 심장 출혈’을 의미한다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78563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3.5 </a:t>
            </a:r>
            <a:r>
              <a:rPr lang="ko-KR" altLang="en-US" dirty="0">
                <a:ea typeface="HY헤드라인M" panose="02030600000101010101" pitchFamily="18" charset="-127"/>
              </a:rPr>
              <a:t>시스템 공격 유형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9934" y="1124745"/>
            <a:ext cx="8291264" cy="29238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3.5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공격 유형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메모리 해킹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메모리에 상주한 데이터를 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변조하는 해킹 방법이다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기존의 해킹 방법은 외부에서</a:t>
            </a:r>
          </a:p>
          <a:p>
            <a:pPr algn="just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계좌 비밀 번호를 빼내는 방법에 초점을 맞춘 반면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메모리 해킹 방법은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비밀문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같은 프로</a:t>
            </a:r>
          </a:p>
          <a:p>
            <a:pPr algn="just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그램을 설치하고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컴퓨터 메모리에 있는 비밀 번호를 빼내는 것 뿐만 아니라 데이터를 조작하여 받는 계좌와 금액까지 변경할 수 있는 해킹 방법이다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피해자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PC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메모리에 상주한 악성코드로 인하여 정상 은행사이트에서 보안카드번호 앞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뒤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자리만 입력해도 부당 인출하는 수법이다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3933056"/>
            <a:ext cx="7399938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734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3.5 </a:t>
            </a:r>
            <a:r>
              <a:rPr lang="ko-KR" altLang="en-US" dirty="0">
                <a:ea typeface="HY헤드라인M" panose="02030600000101010101" pitchFamily="18" charset="-127"/>
              </a:rPr>
              <a:t>시스템 공격 유형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9934" y="1124744"/>
            <a:ext cx="8291264" cy="267765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3.5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공격 유형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7. MITB(Man-In-The-Browser)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공격과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Web Injection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MITB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공격은 웹 브라우저 내에 악성 프로그램이 설치된 상태에서 이루어지며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악성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프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로그램은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메모리에 로딩된 웹 페이지의 내용을 도청하거나 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변조할 수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이는 통신구간에서 이루어지는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MITM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관계가 없으며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SSL/TLS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 통신구간이 암호화되어 있더라도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MITB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위협이 존재한다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MITB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통해 웹 페이지를 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변조하는 공격을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WebInjection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이라고 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100" y="3933057"/>
            <a:ext cx="8389365" cy="280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75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3.5 </a:t>
            </a:r>
            <a:r>
              <a:rPr lang="ko-KR" altLang="en-US" dirty="0">
                <a:ea typeface="HY헤드라인M" panose="02030600000101010101" pitchFamily="18" charset="-127"/>
              </a:rPr>
              <a:t>시스템 공격 유형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9934" y="1124745"/>
            <a:ext cx="8291264" cy="36625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3.5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공격 유형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8.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사회공학기법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(Social Engineering)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정보보호시스템이 잘 갖추어진 사이트를 공격하는 경우나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조직화된 공격 또는 대규모</a:t>
            </a:r>
          </a:p>
          <a:p>
            <a:pPr algn="just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공격에 있어 사회공학기법은 필수적인 요소이다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사실 사회공학기법은 네트워크 공격에서 일반인이 많이 간과하는 부분이다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사회공학기법을 이용한 가장 대표적인 공격은 바로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멜리사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바이러스이다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l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멜리사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바이러스는 방화벽에서 통제하지 않는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이메일을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그 전파 매체로 사용하고 있는데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여기서 주목할 것은 감염된 사용자의 메일 주소록을 통해서 전파된다는 점이다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이는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이메일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사용자들간의 신뢰관계를 이용한 것이다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2488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운영 체제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취약점 관리</a:t>
              </a:r>
              <a:endPara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44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19536" y="1988841"/>
            <a:ext cx="8280920" cy="3582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5625" lvl="1" indent="-2857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버퍼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포맷 스트링과 같이 응용 프로그램 자체에 있는 취약점에 패치를 적용해 이를 제거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55625" lvl="1" indent="-2857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응용 프로그램을 통해 시스템에 접근할 수 없도록 응용 프로그램을 통한 운영체제로의 접근 경로를 제거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55625" lvl="1" indent="-2857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응용 프로그램의 취약점을 통해 운영체제에 접근할 경우에도 영향력을 최소화하기 위해 응용 프로그램의 프로세스 권한을 낮게 부여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55625" lvl="1" indent="-2857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시스템에 존재하는 불필요한 서비스나 악성 프로그램을 확인하기 위해 시스템의 서비스 포트 및 프로세스를 확인하고 무결성 검사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53023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</a:t>
            </a:r>
            <a:r>
              <a:rPr lang="en-US" altLang="ko-KR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4. </a:t>
            </a:r>
            <a:r>
              <a:rPr lang="ko-KR" altLang="en-US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시스템 보안 위협 유형</a:t>
            </a:r>
            <a:endParaRPr lang="ko-KR" altLang="en-US" sz="30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버퍼 </a:t>
              </a:r>
              <a:r>
                <a:rPr lang="ko-KR" altLang="en-US" dirty="0" err="1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오버플로</a:t>
              </a:r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공격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45</a:t>
            </a:fld>
            <a:endParaRPr lang="ko-KR" altLang="en-US" dirty="0"/>
          </a:p>
        </p:txBody>
      </p:sp>
      <p:pic>
        <p:nvPicPr>
          <p:cNvPr id="1025" name="_x381657224" descr="EMB000019180743">
            <a:extLst>
              <a:ext uri="{FF2B5EF4-FFF2-40B4-BE49-F238E27FC236}">
                <a16:creationId xmlns:a16="http://schemas.microsoft.com/office/drawing/2014/main" id="{5028E5EC-9916-4A9C-93E1-6992318AC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642" y="3583652"/>
            <a:ext cx="8280009" cy="290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7">
            <a:extLst>
              <a:ext uri="{FF2B5EF4-FFF2-40B4-BE49-F238E27FC236}">
                <a16:creationId xmlns:a16="http://schemas.microsoft.com/office/drawing/2014/main" id="{9DA9E67B-5DD4-486C-B83C-68295BC2C521}"/>
              </a:ext>
            </a:extLst>
          </p:cNvPr>
          <p:cNvSpPr txBox="1"/>
          <p:nvPr/>
        </p:nvSpPr>
        <p:spPr>
          <a:xfrm>
            <a:off x="1995079" y="1870337"/>
            <a:ext cx="8280009" cy="1404013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데이터의 길이에 대한 불명확한 정의를 악용한 덮어쓰기로 인해 발생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endParaRPr lang="en-US" altLang="ko-KR" sz="800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정상적인 경우 사용되지 않아야 할 주소 공간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, 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덮어쓸 수 없는 부분에 해커가 임의 코드를 덮어쓰는 공격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77865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</a:t>
            </a:r>
            <a:r>
              <a:rPr lang="en-US" altLang="ko-KR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4. </a:t>
            </a:r>
            <a:r>
              <a:rPr lang="ko-KR" altLang="en-US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시스템 보안 위협 유형</a:t>
            </a:r>
            <a:endParaRPr lang="ko-KR" altLang="en-US" sz="30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포맷 스트링</a:t>
              </a:r>
              <a:r>
                <a:rPr lang="en-US" altLang="ko-KR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공격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46</a:t>
            </a:fld>
            <a:endParaRPr lang="ko-KR" altLang="en-US" dirty="0"/>
          </a:p>
        </p:txBody>
      </p:sp>
      <p:pic>
        <p:nvPicPr>
          <p:cNvPr id="2049" name="_x381654904" descr="EMB000019180747">
            <a:extLst>
              <a:ext uri="{FF2B5EF4-FFF2-40B4-BE49-F238E27FC236}">
                <a16:creationId xmlns:a16="http://schemas.microsoft.com/office/drawing/2014/main" id="{1547C878-9A99-4E42-8A0E-38B2193AB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642" y="4070250"/>
            <a:ext cx="8280008" cy="27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7">
            <a:extLst>
              <a:ext uri="{FF2B5EF4-FFF2-40B4-BE49-F238E27FC236}">
                <a16:creationId xmlns:a16="http://schemas.microsoft.com/office/drawing/2014/main" id="{2387D083-84D0-4C1B-8712-0AB3C0EB70EB}"/>
              </a:ext>
            </a:extLst>
          </p:cNvPr>
          <p:cNvSpPr txBox="1"/>
          <p:nvPr/>
        </p:nvSpPr>
        <p:spPr>
          <a:xfrm>
            <a:off x="1995079" y="1870336"/>
            <a:ext cx="8280009" cy="2029826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사용자로부터 입력을 받아들이거나 결과를 출력하기 위하여 사용하는 형식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endParaRPr lang="en-US" altLang="ko-KR" sz="800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사용시의 오류를 이용하여 시스템의 권한을 획득하는 기법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endParaRPr lang="en-US" altLang="ko-KR" sz="800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데이터의 형태와 길이에 대한 불명확한 정의로 인한 문제점 중 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‘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데이터에 형태에 대한 불명확한 정의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’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로 인한 것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34705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/Theory/T19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어셈블리어 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&amp;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메모리 구조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38C2BF-E737-4CF1-9271-B620FB4F62E8}"/>
              </a:ext>
            </a:extLst>
          </p:cNvPr>
          <p:cNvGrpSpPr/>
          <p:nvPr/>
        </p:nvGrpSpPr>
        <p:grpSpPr>
          <a:xfrm>
            <a:off x="838199" y="1921912"/>
            <a:ext cx="5109376" cy="1485791"/>
            <a:chOff x="1196835" y="1885839"/>
            <a:chExt cx="3919993" cy="4634455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80E4D0E-B0D4-4619-B7C3-E19AF3D0CE1B}"/>
                </a:ext>
              </a:extLst>
            </p:cNvPr>
            <p:cNvSpPr/>
            <p:nvPr/>
          </p:nvSpPr>
          <p:spPr>
            <a:xfrm>
              <a:off x="1196835" y="1885839"/>
              <a:ext cx="3919993" cy="4134678"/>
            </a:xfrm>
            <a:prstGeom prst="roundRect">
              <a:avLst>
                <a:gd name="adj" fmla="val 957"/>
              </a:avLst>
            </a:prstGeom>
            <a:noFill/>
            <a:ln w="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8F76FC-A020-45B8-8C27-58D8CFE89112}"/>
                </a:ext>
              </a:extLst>
            </p:cNvPr>
            <p:cNvSpPr txBox="1"/>
            <p:nvPr/>
          </p:nvSpPr>
          <p:spPr>
            <a:xfrm>
              <a:off x="1196835" y="1885839"/>
              <a:ext cx="3919993" cy="4634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~]# cd</a:t>
              </a:r>
              <a:r>
                <a:rPr lang="ko-KR" altLang="en-US" sz="1100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/</a:t>
              </a:r>
              <a:endParaRPr lang="en-US" altLang="ko-KR" sz="1100" dirty="0"/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/ ]# 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mkdir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test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/ ]# cd test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test ]# touch 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test_code.c</a:t>
              </a: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test ]# vi 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test_code.c</a:t>
              </a: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endParaRPr lang="en-US" altLang="ko-KR" sz="11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6C0D68-184D-4013-BBB5-35AD80683AED}"/>
              </a:ext>
            </a:extLst>
          </p:cNvPr>
          <p:cNvGrpSpPr/>
          <p:nvPr/>
        </p:nvGrpSpPr>
        <p:grpSpPr>
          <a:xfrm>
            <a:off x="6244427" y="1921912"/>
            <a:ext cx="5109376" cy="3144707"/>
            <a:chOff x="1196835" y="1885839"/>
            <a:chExt cx="3919993" cy="618733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2D3B273-6C48-4667-8109-771C5D2CC3B8}"/>
                </a:ext>
              </a:extLst>
            </p:cNvPr>
            <p:cNvSpPr/>
            <p:nvPr/>
          </p:nvSpPr>
          <p:spPr>
            <a:xfrm>
              <a:off x="1196835" y="1885839"/>
              <a:ext cx="3919993" cy="4134678"/>
            </a:xfrm>
            <a:prstGeom prst="roundRect">
              <a:avLst>
                <a:gd name="adj" fmla="val 957"/>
              </a:avLst>
            </a:prstGeom>
            <a:noFill/>
            <a:ln w="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8238E7-2E67-427E-8C5D-087E95A28A50}"/>
                </a:ext>
              </a:extLst>
            </p:cNvPr>
            <p:cNvSpPr txBox="1"/>
            <p:nvPr/>
          </p:nvSpPr>
          <p:spPr>
            <a:xfrm>
              <a:off x="1196835" y="1885839"/>
              <a:ext cx="3919993" cy="6187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test ]# 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gcc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–o 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test_code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test_code.c</a:t>
              </a: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test ]# ls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 err="1">
                  <a:solidFill>
                    <a:srgbClr val="00B050"/>
                  </a:solidFill>
                </a:rPr>
                <a:t>test_code</a:t>
              </a:r>
              <a:r>
                <a:rPr lang="en-US" altLang="ko-KR" sz="1100" dirty="0">
                  <a:solidFill>
                    <a:srgbClr val="00B050"/>
                  </a:solidFill>
                </a:rPr>
                <a:t>  </a:t>
              </a:r>
              <a:r>
                <a:rPr lang="en-US" altLang="ko-KR" sz="1100" dirty="0" err="1"/>
                <a:t>test_code.c</a:t>
              </a:r>
              <a:endParaRPr lang="en-US" altLang="ko-KR" sz="1100" dirty="0"/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test ]# ./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test_code</a:t>
              </a: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1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12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123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0x11dc010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test ]# 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gdb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./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test_code</a:t>
              </a: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…</a:t>
              </a:r>
            </a:p>
            <a:p>
              <a:pPr>
                <a:lnSpc>
                  <a:spcPct val="140000"/>
                </a:lnSpc>
              </a:pP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(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gdb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) set disassembly-flavor intel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(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gdb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)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disas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main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6B78BE11-CD1A-4935-943F-FE3C672F9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20" b="32424"/>
          <a:stretch/>
        </p:blipFill>
        <p:spPr>
          <a:xfrm>
            <a:off x="6244427" y="5229340"/>
            <a:ext cx="5403978" cy="106721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9B010F1-3A2A-4AC1-9E0A-DD6FC1CD7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684" y="3338497"/>
            <a:ext cx="3216212" cy="295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60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7FFCE75E-B13B-4D5F-9953-EF24EBE09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63" y="4398042"/>
            <a:ext cx="3407245" cy="211548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/Theory/T19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어셈블리어 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&amp;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메모리 구조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DE2E4275-ED97-4E73-8D3F-3A6E04DCD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687" y="1838265"/>
            <a:ext cx="3914775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FBBBF2EF-017B-4F30-B3BF-CC90D53C5E31}"/>
              </a:ext>
            </a:extLst>
          </p:cNvPr>
          <p:cNvSpPr/>
          <p:nvPr/>
        </p:nvSpPr>
        <p:spPr>
          <a:xfrm>
            <a:off x="2826386" y="3788318"/>
            <a:ext cx="156341" cy="5962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A5CED58A-1EC0-436F-9D11-37DDFA71CE16}"/>
              </a:ext>
            </a:extLst>
          </p:cNvPr>
          <p:cNvSpPr/>
          <p:nvPr/>
        </p:nvSpPr>
        <p:spPr>
          <a:xfrm rot="12550818">
            <a:off x="4676782" y="2616803"/>
            <a:ext cx="196666" cy="20604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56E4B1-61FA-431E-AD92-BC4F511F96B2}"/>
              </a:ext>
            </a:extLst>
          </p:cNvPr>
          <p:cNvSpPr txBox="1"/>
          <p:nvPr/>
        </p:nvSpPr>
        <p:spPr>
          <a:xfrm>
            <a:off x="1373785" y="3878537"/>
            <a:ext cx="149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gcc</a:t>
            </a:r>
            <a:r>
              <a:rPr lang="en-US" altLang="ko-KR" dirty="0"/>
              <a:t> compile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D978D9-A765-43CD-9E1E-5975625C5A45}"/>
              </a:ext>
            </a:extLst>
          </p:cNvPr>
          <p:cNvSpPr txBox="1"/>
          <p:nvPr/>
        </p:nvSpPr>
        <p:spPr>
          <a:xfrm>
            <a:off x="9536329" y="5603705"/>
            <a:ext cx="7354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b[20]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DB40FA0-7C7E-403F-BBB6-EC1D45CC8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948" y="1780907"/>
            <a:ext cx="2078766" cy="191190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477217-15EE-4902-869D-049CBACCAE54}"/>
              </a:ext>
            </a:extLst>
          </p:cNvPr>
          <p:cNvSpPr txBox="1"/>
          <p:nvPr/>
        </p:nvSpPr>
        <p:spPr>
          <a:xfrm>
            <a:off x="9536329" y="4070060"/>
            <a:ext cx="7354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413065-392F-4C07-8928-092718753163}"/>
              </a:ext>
            </a:extLst>
          </p:cNvPr>
          <p:cNvSpPr txBox="1"/>
          <p:nvPr/>
        </p:nvSpPr>
        <p:spPr>
          <a:xfrm>
            <a:off x="9536329" y="3277864"/>
            <a:ext cx="7354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870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/Theory/T19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어셈블리어 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–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범용 레지스터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" name="Picture 2">
            <a:extLst>
              <a:ext uri="{FF2B5EF4-FFF2-40B4-BE49-F238E27FC236}">
                <a16:creationId xmlns:a16="http://schemas.microsoft.com/office/drawing/2014/main" id="{8B8D674E-A205-4EA5-B390-E71BBA9D94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867" b="44132"/>
          <a:stretch/>
        </p:blipFill>
        <p:spPr bwMode="auto">
          <a:xfrm>
            <a:off x="755903" y="3497816"/>
            <a:ext cx="4611625" cy="12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5" name="내용 개체 틀 3">
            <a:extLst>
              <a:ext uri="{FF2B5EF4-FFF2-40B4-BE49-F238E27FC236}">
                <a16:creationId xmlns:a16="http://schemas.microsoft.com/office/drawing/2014/main" id="{BBD847FB-5DFD-4C06-A9F5-9E954FDE39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949767" y="2139696"/>
          <a:ext cx="5680546" cy="3749040"/>
        </p:xfrm>
        <a:graphic>
          <a:graphicData uri="http://schemas.openxmlformats.org/drawingml/2006/table">
            <a:tbl>
              <a:tblPr/>
              <a:tblGrid>
                <a:gridCol w="815937">
                  <a:extLst>
                    <a:ext uri="{9D8B030D-6E8A-4147-A177-3AD203B41FA5}">
                      <a16:colId xmlns:a16="http://schemas.microsoft.com/office/drawing/2014/main" val="2798934004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1077728472"/>
                    </a:ext>
                  </a:extLst>
                </a:gridCol>
                <a:gridCol w="3980689">
                  <a:extLst>
                    <a:ext uri="{9D8B030D-6E8A-4147-A177-3AD203B41FA5}">
                      <a16:colId xmlns:a16="http://schemas.microsoft.com/office/drawing/2014/main" val="1593522546"/>
                    </a:ext>
                  </a:extLst>
                </a:gridCol>
              </a:tblGrid>
              <a:tr h="326902">
                <a:tc rowSpan="9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범용 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  <a:latin typeface="Noto Sans"/>
                      </a:endParaRPr>
                    </a:p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레지스터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  <a:latin typeface="Noto Sans"/>
                      </a:endParaRPr>
                    </a:p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Noto Sans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EAX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산술 연산 및 논리 연산 수행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3706695"/>
                  </a:ext>
                </a:extLst>
              </a:tr>
              <a:tr h="326902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666666"/>
                        </a:solidFill>
                        <a:effectLst/>
                        <a:latin typeface="Noto Sans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EBX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메모리 주소 저장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611002"/>
                  </a:ext>
                </a:extLst>
              </a:tr>
              <a:tr h="510751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666666"/>
                        </a:solidFill>
                        <a:effectLst/>
                        <a:latin typeface="Noto Sans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ECX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반복문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 사용 시 반복 카운터로 사용</a:t>
                      </a:r>
                    </a:p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반복할 횟수 지정하고 반복 작업 수행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651176"/>
                  </a:ext>
                </a:extLst>
              </a:tr>
              <a:tr h="766126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666666"/>
                        </a:solidFill>
                        <a:effectLst/>
                        <a:latin typeface="Noto Sans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EDX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EAX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레지스터와 같이 쓰임</a:t>
                      </a:r>
                    </a:p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부호 확장 명령 등에 사용</a:t>
                      </a:r>
                    </a:p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큰 수의 곱셈 또는 나눗셈 연산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133713"/>
                  </a:ext>
                </a:extLst>
              </a:tr>
              <a:tr h="326902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666666"/>
                        </a:solidFill>
                        <a:effectLst/>
                        <a:latin typeface="Noto Sans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EDI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복사할 때 목적지 주소 저장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401460"/>
                  </a:ext>
                </a:extLst>
              </a:tr>
              <a:tr h="326902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666666"/>
                        </a:solidFill>
                        <a:effectLst/>
                        <a:latin typeface="Noto Sans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ESI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데이터를 조작하거나 복사할 때 데이터의 주소 저장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518544"/>
                  </a:ext>
                </a:extLst>
              </a:tr>
              <a:tr h="326902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666666"/>
                        </a:solidFill>
                        <a:effectLst/>
                        <a:latin typeface="Noto Sans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ESP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메모리 스택의 끝 지점 주소 포인터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12555"/>
                  </a:ext>
                </a:extLst>
              </a:tr>
              <a:tr h="326902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666666"/>
                        </a:solidFill>
                        <a:effectLst/>
                        <a:latin typeface="Noto Sans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EBP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메모리 스택의 첫 시작 주소 포인터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318716"/>
                  </a:ext>
                </a:extLst>
              </a:tr>
              <a:tr h="510751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666666"/>
                        </a:solidFill>
                        <a:effectLst/>
                        <a:latin typeface="Noto Sans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EIP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</a:b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Noto Sans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다음에 실행해야 할 명령어의 주소 포인터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19258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7F923A64-ACB8-4426-B10D-EF30114C7CC5}"/>
              </a:ext>
            </a:extLst>
          </p:cNvPr>
          <p:cNvSpPr txBox="1"/>
          <p:nvPr/>
        </p:nvSpPr>
        <p:spPr>
          <a:xfrm>
            <a:off x="517284" y="2332714"/>
            <a:ext cx="5113220" cy="7945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/>
              <a:t>범용 레지스터</a:t>
            </a:r>
            <a:endParaRPr lang="en-US" altLang="ko-KR" sz="1600" b="1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레지스터들 중에서 각각 특별한 용도가 정해져 있는 레지스터</a:t>
            </a:r>
          </a:p>
        </p:txBody>
      </p:sp>
    </p:spTree>
    <p:extLst>
      <p:ext uri="{BB962C8B-B14F-4D97-AF65-F5344CB8AC3E}">
        <p14:creationId xmlns:p14="http://schemas.microsoft.com/office/powerpoint/2010/main" val="204752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운영 체제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계정 및 패스워드 관리</a:t>
              </a:r>
              <a:endPara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944704" y="1892547"/>
            <a:ext cx="8543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 그룹 목록 확인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net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localgroup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명령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175" y="2344616"/>
            <a:ext cx="7867650" cy="429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464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2BB2ACF1-7215-471F-B6E0-081714EE3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64" y="2026232"/>
            <a:ext cx="5297351" cy="366133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/Theory/T19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어셈블리어 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–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범용 레지스터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814B75-819F-46B6-805F-DCFADAC9A079}"/>
              </a:ext>
            </a:extLst>
          </p:cNvPr>
          <p:cNvCxnSpPr>
            <a:cxnSpLocks/>
          </p:cNvCxnSpPr>
          <p:nvPr/>
        </p:nvCxnSpPr>
        <p:spPr>
          <a:xfrm>
            <a:off x="4267200" y="2104792"/>
            <a:ext cx="1914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5A0F43-3065-463B-AA7E-1BE7E4F501B6}"/>
              </a:ext>
            </a:extLst>
          </p:cNvPr>
          <p:cNvSpPr/>
          <p:nvPr/>
        </p:nvSpPr>
        <p:spPr>
          <a:xfrm>
            <a:off x="6246386" y="2026232"/>
            <a:ext cx="5053584" cy="157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이전 스택의 </a:t>
            </a:r>
            <a:r>
              <a:rPr lang="en-US" altLang="ko-KR" sz="1200" dirty="0">
                <a:solidFill>
                  <a:schemeClr val="tx1"/>
                </a:solidFill>
              </a:rPr>
              <a:t>base pointer </a:t>
            </a:r>
            <a:r>
              <a:rPr lang="ko-KR" altLang="en-US" sz="1200" dirty="0">
                <a:solidFill>
                  <a:schemeClr val="tx1"/>
                </a:solidFill>
              </a:rPr>
              <a:t>을 저장한다  </a:t>
            </a:r>
            <a:r>
              <a:rPr lang="en-US" altLang="ko-KR" sz="1200" dirty="0">
                <a:solidFill>
                  <a:schemeClr val="tx1"/>
                </a:solidFill>
              </a:rPr>
              <a:t>=  SFP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55706FD-9937-4194-AFF6-E3D0A0106830}"/>
              </a:ext>
            </a:extLst>
          </p:cNvPr>
          <p:cNvCxnSpPr>
            <a:cxnSpLocks/>
          </p:cNvCxnSpPr>
          <p:nvPr/>
        </p:nvCxnSpPr>
        <p:spPr>
          <a:xfrm>
            <a:off x="4565904" y="2287672"/>
            <a:ext cx="1615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FB1239-C138-4054-A166-AB6EDBB73630}"/>
              </a:ext>
            </a:extLst>
          </p:cNvPr>
          <p:cNvSpPr/>
          <p:nvPr/>
        </p:nvSpPr>
        <p:spPr>
          <a:xfrm>
            <a:off x="6246386" y="2209112"/>
            <a:ext cx="5053584" cy="157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이전 스택의 </a:t>
            </a:r>
            <a:r>
              <a:rPr lang="en-US" altLang="ko-KR" sz="1200" dirty="0" err="1">
                <a:solidFill>
                  <a:schemeClr val="tx1"/>
                </a:solidFill>
              </a:rPr>
              <a:t>esp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를 </a:t>
            </a:r>
            <a:r>
              <a:rPr lang="en-US" altLang="ko-KR" sz="1200" dirty="0" err="1">
                <a:solidFill>
                  <a:schemeClr val="tx1"/>
                </a:solidFill>
              </a:rPr>
              <a:t>ebp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에 저장한다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26CC0EE-73CC-4F0A-BF8A-8D3CE56E21F2}"/>
              </a:ext>
            </a:extLst>
          </p:cNvPr>
          <p:cNvCxnSpPr>
            <a:cxnSpLocks/>
          </p:cNvCxnSpPr>
          <p:nvPr/>
        </p:nvCxnSpPr>
        <p:spPr>
          <a:xfrm>
            <a:off x="4639056" y="2470552"/>
            <a:ext cx="1542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FD97CC9-140F-4D29-B084-C95A8E1A2B49}"/>
              </a:ext>
            </a:extLst>
          </p:cNvPr>
          <p:cNvSpPr/>
          <p:nvPr/>
        </p:nvSpPr>
        <p:spPr>
          <a:xfrm>
            <a:off x="6246386" y="2391992"/>
            <a:ext cx="5053584" cy="157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Esp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의 스택을 </a:t>
            </a:r>
            <a:r>
              <a:rPr lang="en-US" altLang="ko-KR" sz="1200" dirty="0">
                <a:solidFill>
                  <a:schemeClr val="tx1"/>
                </a:solidFill>
              </a:rPr>
              <a:t>0x60 = 96</a:t>
            </a:r>
            <a:r>
              <a:rPr lang="ko-KR" altLang="en-US" sz="1200" dirty="0">
                <a:solidFill>
                  <a:schemeClr val="tx1"/>
                </a:solidFill>
              </a:rPr>
              <a:t> 늘린다</a:t>
            </a:r>
            <a:r>
              <a:rPr lang="en-US" altLang="ko-KR" sz="1200" dirty="0">
                <a:solidFill>
                  <a:schemeClr val="tx1"/>
                </a:solidFill>
              </a:rPr>
              <a:t>. = 4*20 + 16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517A26B-8831-4F91-B2E8-43B1247E816D}"/>
              </a:ext>
            </a:extLst>
          </p:cNvPr>
          <p:cNvCxnSpPr>
            <a:cxnSpLocks/>
          </p:cNvCxnSpPr>
          <p:nvPr/>
        </p:nvCxnSpPr>
        <p:spPr>
          <a:xfrm>
            <a:off x="5730240" y="2818024"/>
            <a:ext cx="451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02864CE-DD73-473B-B555-ADE96938F605}"/>
              </a:ext>
            </a:extLst>
          </p:cNvPr>
          <p:cNvSpPr/>
          <p:nvPr/>
        </p:nvSpPr>
        <p:spPr>
          <a:xfrm>
            <a:off x="6246386" y="2739464"/>
            <a:ext cx="5053584" cy="157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합</a:t>
            </a:r>
            <a:r>
              <a:rPr lang="en-US" altLang="ko-KR" sz="1200" dirty="0">
                <a:solidFill>
                  <a:schemeClr val="tx1"/>
                </a:solidFill>
              </a:rPr>
              <a:t>(heap) </a:t>
            </a:r>
            <a:r>
              <a:rPr lang="ko-KR" altLang="en-US" sz="1200" dirty="0">
                <a:solidFill>
                  <a:schemeClr val="tx1"/>
                </a:solidFill>
              </a:rPr>
              <a:t>할당 함수 </a:t>
            </a:r>
            <a:r>
              <a:rPr lang="en-US" altLang="ko-KR" sz="1200" dirty="0">
                <a:solidFill>
                  <a:schemeClr val="tx1"/>
                </a:solidFill>
              </a:rPr>
              <a:t>malloc </a:t>
            </a:r>
            <a:r>
              <a:rPr lang="ko-KR" altLang="en-US" sz="1200" dirty="0">
                <a:solidFill>
                  <a:schemeClr val="tx1"/>
                </a:solidFill>
              </a:rPr>
              <a:t>실행 </a:t>
            </a:r>
            <a:r>
              <a:rPr lang="en-US" altLang="ko-KR" sz="1200" dirty="0">
                <a:solidFill>
                  <a:schemeClr val="tx1"/>
                </a:solidFill>
              </a:rPr>
              <a:t>: C = malloc( … )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A70704F-5A0F-492C-AAF0-C839C1873D21}"/>
              </a:ext>
            </a:extLst>
          </p:cNvPr>
          <p:cNvCxnSpPr>
            <a:cxnSpLocks/>
          </p:cNvCxnSpPr>
          <p:nvPr/>
        </p:nvCxnSpPr>
        <p:spPr>
          <a:xfrm>
            <a:off x="4565904" y="2644288"/>
            <a:ext cx="1615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9AC2E85-44A3-4DEE-BB89-501E28F3DEE1}"/>
              </a:ext>
            </a:extLst>
          </p:cNvPr>
          <p:cNvSpPr/>
          <p:nvPr/>
        </p:nvSpPr>
        <p:spPr>
          <a:xfrm>
            <a:off x="6246386" y="2565728"/>
            <a:ext cx="5053584" cy="157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Edi </a:t>
            </a:r>
            <a:r>
              <a:rPr lang="ko-KR" altLang="en-US" sz="1200" dirty="0">
                <a:solidFill>
                  <a:schemeClr val="tx1"/>
                </a:solidFill>
              </a:rPr>
              <a:t>로 변수인자를 넘긴다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en-US" altLang="ko-KR" sz="1200" dirty="0" err="1">
                <a:solidFill>
                  <a:schemeClr val="tx1"/>
                </a:solidFill>
              </a:rPr>
              <a:t>Sizeof</a:t>
            </a:r>
            <a:r>
              <a:rPr lang="en-US" altLang="ko-KR" sz="1200" dirty="0">
                <a:solidFill>
                  <a:schemeClr val="tx1"/>
                </a:solidFill>
              </a:rPr>
              <a:t>(int) = 4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577BA5E-8017-444A-9A91-C0B6C7A4B0B4}"/>
              </a:ext>
            </a:extLst>
          </p:cNvPr>
          <p:cNvCxnSpPr>
            <a:cxnSpLocks/>
          </p:cNvCxnSpPr>
          <p:nvPr/>
        </p:nvCxnSpPr>
        <p:spPr>
          <a:xfrm>
            <a:off x="5730240" y="3350440"/>
            <a:ext cx="451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BBD97C-B661-4011-B444-4AC86E842C1D}"/>
              </a:ext>
            </a:extLst>
          </p:cNvPr>
          <p:cNvSpPr/>
          <p:nvPr/>
        </p:nvSpPr>
        <p:spPr>
          <a:xfrm>
            <a:off x="6246386" y="3271880"/>
            <a:ext cx="5053584" cy="157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Printf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  <a:r>
              <a:rPr lang="ko-KR" altLang="en-US" sz="1200" dirty="0">
                <a:solidFill>
                  <a:schemeClr val="tx1"/>
                </a:solidFill>
              </a:rPr>
              <a:t> 함수 실행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A41DCC-AF07-4580-AB69-C13A8D9C53A4}"/>
              </a:ext>
            </a:extLst>
          </p:cNvPr>
          <p:cNvCxnSpPr>
            <a:cxnSpLocks/>
          </p:cNvCxnSpPr>
          <p:nvPr/>
        </p:nvCxnSpPr>
        <p:spPr>
          <a:xfrm>
            <a:off x="4992624" y="3176704"/>
            <a:ext cx="1188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2F293D1-6206-4F1B-AC1F-CD47C6DAD71D}"/>
              </a:ext>
            </a:extLst>
          </p:cNvPr>
          <p:cNvSpPr/>
          <p:nvPr/>
        </p:nvSpPr>
        <p:spPr>
          <a:xfrm>
            <a:off x="6246386" y="3098144"/>
            <a:ext cx="5053584" cy="157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Edi </a:t>
            </a:r>
            <a:r>
              <a:rPr lang="ko-KR" altLang="en-US" sz="1200" dirty="0">
                <a:solidFill>
                  <a:schemeClr val="tx1"/>
                </a:solidFill>
              </a:rPr>
              <a:t>에</a:t>
            </a:r>
            <a:r>
              <a:rPr lang="en-US" altLang="ko-KR" sz="1200" dirty="0">
                <a:solidFill>
                  <a:schemeClr val="tx1"/>
                </a:solidFill>
              </a:rPr>
              <a:t>, “1” 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주소값을</a:t>
            </a:r>
            <a:r>
              <a:rPr lang="ko-KR" altLang="en-US" sz="1200" dirty="0">
                <a:solidFill>
                  <a:schemeClr val="tx1"/>
                </a:solidFill>
              </a:rPr>
              <a:t> 불러온다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847B542-A4CF-4072-9489-3728752EDE75}"/>
              </a:ext>
            </a:extLst>
          </p:cNvPr>
          <p:cNvSpPr/>
          <p:nvPr/>
        </p:nvSpPr>
        <p:spPr>
          <a:xfrm>
            <a:off x="8394192" y="4172712"/>
            <a:ext cx="2072640" cy="13898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b[20]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DCCBB6-017A-402A-B708-811B6BF387E6}"/>
              </a:ext>
            </a:extLst>
          </p:cNvPr>
          <p:cNvSpPr/>
          <p:nvPr/>
        </p:nvSpPr>
        <p:spPr>
          <a:xfrm>
            <a:off x="8394192" y="5733971"/>
            <a:ext cx="2072640" cy="1310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RET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D7876E6-393C-4271-A80A-EF5EF6010938}"/>
              </a:ext>
            </a:extLst>
          </p:cNvPr>
          <p:cNvCxnSpPr>
            <a:cxnSpLocks/>
          </p:cNvCxnSpPr>
          <p:nvPr/>
        </p:nvCxnSpPr>
        <p:spPr>
          <a:xfrm>
            <a:off x="7833360" y="4188640"/>
            <a:ext cx="451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AD89857-6779-428D-99B5-38FAC8527C3B}"/>
              </a:ext>
            </a:extLst>
          </p:cNvPr>
          <p:cNvSpPr/>
          <p:nvPr/>
        </p:nvSpPr>
        <p:spPr>
          <a:xfrm>
            <a:off x="6906768" y="3882169"/>
            <a:ext cx="831070" cy="3850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rsp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rbp</a:t>
            </a:r>
            <a:r>
              <a:rPr lang="en-US" altLang="ko-KR" sz="1200" dirty="0">
                <a:solidFill>
                  <a:schemeClr val="tx1"/>
                </a:solidFill>
              </a:rPr>
              <a:t> - 96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FDAC04E-0C32-43B0-AE3D-BA9C91FFFF21}"/>
              </a:ext>
            </a:extLst>
          </p:cNvPr>
          <p:cNvCxnSpPr>
            <a:cxnSpLocks/>
          </p:cNvCxnSpPr>
          <p:nvPr/>
        </p:nvCxnSpPr>
        <p:spPr>
          <a:xfrm>
            <a:off x="7833360" y="5865041"/>
            <a:ext cx="451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C812DE2-FDDD-4FBB-AEF5-28F1A9DEE926}"/>
              </a:ext>
            </a:extLst>
          </p:cNvPr>
          <p:cNvSpPr/>
          <p:nvPr/>
        </p:nvSpPr>
        <p:spPr>
          <a:xfrm>
            <a:off x="7174992" y="5786481"/>
            <a:ext cx="562846" cy="157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rbp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38BC1DB-0D7E-4E08-92B1-8CEC56FA449D}"/>
              </a:ext>
            </a:extLst>
          </p:cNvPr>
          <p:cNvSpPr/>
          <p:nvPr/>
        </p:nvSpPr>
        <p:spPr>
          <a:xfrm>
            <a:off x="8394192" y="5591548"/>
            <a:ext cx="2072640" cy="1310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SFP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9A9566A-0DCB-4211-8558-813E6E6D105C}"/>
              </a:ext>
            </a:extLst>
          </p:cNvPr>
          <p:cNvCxnSpPr>
            <a:cxnSpLocks/>
          </p:cNvCxnSpPr>
          <p:nvPr/>
        </p:nvCxnSpPr>
        <p:spPr>
          <a:xfrm>
            <a:off x="7784592" y="5562600"/>
            <a:ext cx="451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844B4D0-BB90-450D-BFD1-71537A50D05F}"/>
              </a:ext>
            </a:extLst>
          </p:cNvPr>
          <p:cNvSpPr/>
          <p:nvPr/>
        </p:nvSpPr>
        <p:spPr>
          <a:xfrm>
            <a:off x="6858000" y="5484040"/>
            <a:ext cx="831070" cy="157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rbp</a:t>
            </a:r>
            <a:r>
              <a:rPr lang="en-US" altLang="ko-KR" sz="1200" dirty="0">
                <a:solidFill>
                  <a:schemeClr val="tx1"/>
                </a:solidFill>
              </a:rPr>
              <a:t> - 16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6698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/Theory/T19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어셈블리어 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–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범용 레지스터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1981065-B258-4705-9F49-9AA19C7D8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87904"/>
            <a:ext cx="3918131" cy="36699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5D14B9-5DA6-4AE7-A5BF-CD6E8EFF5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422" y="2779296"/>
            <a:ext cx="6391275" cy="7810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D57461-3057-40F9-9CC6-D61932E99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422" y="2172080"/>
            <a:ext cx="2615847" cy="565023"/>
          </a:xfrm>
          <a:prstGeom prst="rect">
            <a:avLst/>
          </a:prstGeom>
        </p:spPr>
      </p:pic>
      <p:pic>
        <p:nvPicPr>
          <p:cNvPr id="39" name="Picture 4" descr="아스키 코드표">
            <a:extLst>
              <a:ext uri="{FF2B5EF4-FFF2-40B4-BE49-F238E27FC236}">
                <a16:creationId xmlns:a16="http://schemas.microsoft.com/office/drawing/2014/main" id="{BB771A46-7BCD-40E5-A3BF-DE7EC893F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1" r="33210" b="63562"/>
          <a:stretch/>
        </p:blipFill>
        <p:spPr bwMode="auto">
          <a:xfrm>
            <a:off x="5289422" y="4634961"/>
            <a:ext cx="2194561" cy="179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아스키 코드표">
            <a:extLst>
              <a:ext uri="{FF2B5EF4-FFF2-40B4-BE49-F238E27FC236}">
                <a16:creationId xmlns:a16="http://schemas.microsoft.com/office/drawing/2014/main" id="{C12FD55D-CE08-44EF-9306-0B7493689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48557" r="66513" b="18054"/>
          <a:stretch/>
        </p:blipFill>
        <p:spPr bwMode="auto">
          <a:xfrm>
            <a:off x="7687057" y="4710113"/>
            <a:ext cx="2206751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F0021EB-70AC-4C11-81DE-8C81281EF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422" y="3579347"/>
            <a:ext cx="55721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826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</a:t>
            </a:r>
            <a:r>
              <a:rPr lang="en-US" altLang="ko-KR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4. </a:t>
            </a:r>
            <a:r>
              <a:rPr lang="ko-KR" altLang="en-US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시스템 보안 위협 유형</a:t>
            </a:r>
            <a:endParaRPr lang="ko-KR" altLang="en-US" sz="30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포맷 스트링</a:t>
              </a:r>
              <a:r>
                <a:rPr lang="en-US" altLang="ko-KR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공격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52</a:t>
            </a:fld>
            <a:endParaRPr lang="ko-KR" altLang="en-US" dirty="0"/>
          </a:p>
        </p:txBody>
      </p:sp>
      <p:pic>
        <p:nvPicPr>
          <p:cNvPr id="2049" name="_x381654904" descr="EMB000019180747">
            <a:extLst>
              <a:ext uri="{FF2B5EF4-FFF2-40B4-BE49-F238E27FC236}">
                <a16:creationId xmlns:a16="http://schemas.microsoft.com/office/drawing/2014/main" id="{1547C878-9A99-4E42-8A0E-38B2193AB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642" y="4070250"/>
            <a:ext cx="8280008" cy="27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7">
            <a:extLst>
              <a:ext uri="{FF2B5EF4-FFF2-40B4-BE49-F238E27FC236}">
                <a16:creationId xmlns:a16="http://schemas.microsoft.com/office/drawing/2014/main" id="{2387D083-84D0-4C1B-8712-0AB3C0EB70EB}"/>
              </a:ext>
            </a:extLst>
          </p:cNvPr>
          <p:cNvSpPr txBox="1"/>
          <p:nvPr/>
        </p:nvSpPr>
        <p:spPr>
          <a:xfrm>
            <a:off x="1995079" y="1870336"/>
            <a:ext cx="8280009" cy="2029826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사용자로부터 입력을 받아들이거나 결과를 출력하기 위하여 사용하는 형식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endParaRPr lang="en-US" altLang="ko-KR" sz="800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사용시의 오류를 이용하여 시스템의 권한을 획득하는 기법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endParaRPr lang="en-US" altLang="ko-KR" sz="800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데이터의 형태와 길이에 대한 불명확한 정의로 인한 문제점 중 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‘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데이터에 형태에 대한 불명확한 정의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’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로 인한 것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375222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</a:t>
            </a:r>
            <a:r>
              <a:rPr lang="en-US" altLang="ko-KR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4. </a:t>
            </a:r>
            <a:r>
              <a:rPr lang="ko-KR" altLang="en-US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시스템 보안 위협 유형</a:t>
            </a:r>
            <a:endParaRPr lang="ko-KR" altLang="en-US" sz="30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포맷 스트링</a:t>
              </a:r>
              <a:r>
                <a:rPr lang="en-US" altLang="ko-KR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공격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53</a:t>
            </a:fld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BFB502F-150B-4D75-A735-AF3CB5468BA0}"/>
              </a:ext>
            </a:extLst>
          </p:cNvPr>
          <p:cNvGraphicFramePr>
            <a:graphicFrameLocks noGrp="1"/>
          </p:cNvGraphicFramePr>
          <p:nvPr/>
        </p:nvGraphicFramePr>
        <p:xfrm>
          <a:off x="1989641" y="3770338"/>
          <a:ext cx="8136430" cy="3009138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2844796">
                  <a:extLst>
                    <a:ext uri="{9D8B030D-6E8A-4147-A177-3AD203B41FA5}">
                      <a16:colId xmlns:a16="http://schemas.microsoft.com/office/drawing/2014/main" val="83967042"/>
                    </a:ext>
                  </a:extLst>
                </a:gridCol>
                <a:gridCol w="5291634">
                  <a:extLst>
                    <a:ext uri="{9D8B030D-6E8A-4147-A177-3AD203B41FA5}">
                      <a16:colId xmlns:a16="http://schemas.microsoft.com/office/drawing/2014/main" val="1553928112"/>
                    </a:ext>
                  </a:extLst>
                </a:gridCol>
              </a:tblGrid>
              <a:tr h="2146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파라미터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Parameter)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특징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863797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%d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정수형 </a:t>
                      </a:r>
                      <a:r>
                        <a:rPr lang="en-US" altLang="ko-KR" sz="1200" kern="0" spc="-5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r>
                        <a:rPr lang="ko-KR" altLang="en-US" sz="1200" kern="0" spc="-5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진수 상수</a:t>
                      </a:r>
                      <a:r>
                        <a:rPr lang="en-US" altLang="ko-KR" sz="1200" kern="0" spc="-5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(integer)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4684203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%f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실수형 상수</a:t>
                      </a:r>
                      <a:r>
                        <a:rPr lang="en-US" altLang="ko-KR" sz="1200" kern="0" spc="-5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en-US" sz="1200" kern="0" spc="-5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float)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339529"/>
                  </a:ext>
                </a:extLst>
              </a:tr>
              <a:tr h="2101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</a:t>
                      </a:r>
                      <a:r>
                        <a:rPr lang="en-US" sz="1200" kern="0" spc="-50" dirty="0" err="1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lf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실수형 상수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double)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48695"/>
                  </a:ext>
                </a:extLst>
              </a:tr>
              <a:tr h="2101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%s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문자 스트링 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((</a:t>
                      </a: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const)(unsigned) char *)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97730"/>
                  </a:ext>
                </a:extLst>
              </a:tr>
              <a:tr h="2101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%u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양의 정수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(10 </a:t>
                      </a: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진수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255635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</a:t>
                      </a:r>
                      <a:r>
                        <a:rPr lang="ko-KR" altLang="en-US" sz="1000" kern="0" spc="-50" dirty="0" err="1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〇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양의 정수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(8</a:t>
                      </a: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진수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536097"/>
                  </a:ext>
                </a:extLst>
              </a:tr>
              <a:tr h="2101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%x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양의 정수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(16</a:t>
                      </a: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진수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921971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%s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문자열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298929"/>
                  </a:ext>
                </a:extLst>
              </a:tr>
              <a:tr h="2101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%n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*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int (</a:t>
                      </a: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쓰인 총 바이트 수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7002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</a:t>
                      </a:r>
                      <a:r>
                        <a:rPr lang="en-US" sz="1200" kern="0" spc="-50" dirty="0" err="1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hn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%n</a:t>
                      </a: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의 반인 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바이트 단위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29742606"/>
                  </a:ext>
                </a:extLst>
              </a:tr>
            </a:tbl>
          </a:graphicData>
        </a:graphic>
      </p:graphicFrame>
      <p:sp>
        <p:nvSpPr>
          <p:cNvPr id="13" name="object 7">
            <a:extLst>
              <a:ext uri="{FF2B5EF4-FFF2-40B4-BE49-F238E27FC236}">
                <a16:creationId xmlns:a16="http://schemas.microsoft.com/office/drawing/2014/main" id="{16654331-D11A-4635-BE2D-FCF8971A50DB}"/>
              </a:ext>
            </a:extLst>
          </p:cNvPr>
          <p:cNvSpPr txBox="1"/>
          <p:nvPr/>
        </p:nvSpPr>
        <p:spPr>
          <a:xfrm>
            <a:off x="1995079" y="1870336"/>
            <a:ext cx="8280009" cy="1819512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데이터의 형태와 길이에 대한 불명확한 정의로 인한 문제점 중 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‘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데이터에 형태에 대한 불명확한 정의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’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로 인한 것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endParaRPr lang="en-US" altLang="ko-KR" sz="800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en-US" altLang="ko-KR" spc="11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Prinrf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()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등의 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C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함수 뿐만 아니라 함수 간에 값을 전달하는 선언이 있는 경우에 대해서도 발생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234673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</a:t>
            </a:r>
            <a:r>
              <a:rPr lang="en-US" altLang="ko-KR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4. </a:t>
            </a:r>
            <a:r>
              <a:rPr lang="ko-KR" altLang="en-US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시스템 보안 위협 유형</a:t>
            </a:r>
            <a:endParaRPr lang="ko-KR" altLang="en-US" sz="30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백도어</a:t>
              </a:r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공격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54</a:t>
            </a:fld>
            <a:endParaRPr lang="ko-KR" altLang="en-US" dirty="0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D45B1D6-43AB-413E-BE56-79321C3C5856}"/>
              </a:ext>
            </a:extLst>
          </p:cNvPr>
          <p:cNvSpPr txBox="1"/>
          <p:nvPr/>
        </p:nvSpPr>
        <p:spPr>
          <a:xfrm>
            <a:off x="1995079" y="1870336"/>
            <a:ext cx="8280009" cy="3948300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328254" indent="-316531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넷버스</a:t>
            </a: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다른 파일은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감영시키지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 않지만 인터넷을 통해 외부인이 자신의 컴퓨터로 들어와 파일을 삭제하거나 정보를 빼내어 갈 수 있는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백오리피스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 프로그램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  <a:p>
            <a:pPr marL="11723" algn="just">
              <a:lnSpc>
                <a:spcPct val="150000"/>
              </a:lnSpc>
              <a:spcBef>
                <a:spcPts val="92"/>
              </a:spcBef>
              <a:tabLst>
                <a:tab pos="327668" algn="l"/>
                <a:tab pos="328254" algn="l"/>
              </a:tabLst>
            </a:pP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328254" indent="-316531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백오리피스</a:t>
            </a: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악용의 목적을 위해 만들어진 </a:t>
            </a:r>
            <a:r>
              <a:rPr lang="ko-KR" altLang="en-US" spc="11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백도어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 프로그램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endParaRPr lang="en-US" altLang="ko-KR" sz="800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원격지 네트워크에서 사용자가 모르게 정보 수집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, 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시스템 명령어수행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, 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시스템 재구성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, 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네트워크 트래픽 지정변경 등 시스템을 통제 할 수 잇는 클라이언트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/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서버 어플리케이션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52202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</a:t>
            </a:r>
            <a:r>
              <a:rPr lang="en-US" altLang="ko-KR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4. </a:t>
            </a:r>
            <a:r>
              <a:rPr lang="ko-KR" altLang="en-US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시스템 보안 위협 유형</a:t>
            </a:r>
            <a:endParaRPr lang="ko-KR" altLang="en-US" sz="30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백도어</a:t>
              </a:r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공격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55</a:t>
            </a:fld>
            <a:endParaRPr lang="ko-KR" altLang="en-US" dirty="0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D45B1D6-43AB-413E-BE56-79321C3C5856}"/>
              </a:ext>
            </a:extLst>
          </p:cNvPr>
          <p:cNvSpPr txBox="1"/>
          <p:nvPr/>
        </p:nvSpPr>
        <p:spPr>
          <a:xfrm>
            <a:off x="1995079" y="1870336"/>
            <a:ext cx="8280009" cy="2075992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328254" indent="-316531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스쿨버스</a:t>
            </a: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r>
              <a:rPr lang="ko-KR" altLang="en-US" spc="-150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전형적인 트로이목마로서 </a:t>
            </a:r>
            <a:r>
              <a:rPr lang="ko-KR" altLang="en-US" spc="-15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백오리피스나</a:t>
            </a:r>
            <a:r>
              <a:rPr lang="ko-KR" altLang="en-US" spc="-150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 넷버스처럼 강력하면서 사용하기도 쉬움</a:t>
            </a:r>
            <a:r>
              <a:rPr lang="en-US" altLang="ko-KR" spc="-150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  <a:p>
            <a:pPr marL="11723" algn="just">
              <a:lnSpc>
                <a:spcPct val="150000"/>
              </a:lnSpc>
              <a:spcBef>
                <a:spcPts val="92"/>
              </a:spcBef>
              <a:tabLst>
                <a:tab pos="327668" algn="l"/>
                <a:tab pos="328254" algn="l"/>
              </a:tabLst>
            </a:pP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328254" indent="-316531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루트킷</a:t>
            </a: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가장 잘 알려진 백도어로 트로이 프로그램들의 패키지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1445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HY견고딕" panose="02030600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56</a:t>
            </a:fld>
            <a:endParaRPr lang="ko-KR" altLang="en-US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[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심화 학습</a:t>
            </a: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]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5A6FC0BB-ADBE-4EAC-9A67-99601E8237EA}"/>
              </a:ext>
            </a:extLst>
          </p:cNvPr>
          <p:cNvSpPr txBox="1"/>
          <p:nvPr/>
        </p:nvSpPr>
        <p:spPr>
          <a:xfrm>
            <a:off x="1957682" y="1270384"/>
            <a:ext cx="8280009" cy="4659264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354623" indent="-342900" algn="just">
              <a:lnSpc>
                <a:spcPct val="150000"/>
              </a:lnSpc>
              <a:spcBef>
                <a:spcPts val="92"/>
              </a:spcBef>
              <a:buAutoNum type="arabicPeriod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시스템에서 프로세스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/</a:t>
            </a:r>
            <a:r>
              <a:rPr lang="ko-KR" altLang="en-US" spc="11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스케쥴링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/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교착상태에 대해 설명하고 교착상태 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4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가지 조건에 대해 설명한다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  <a:p>
            <a:pPr marL="354623" indent="-342900" algn="just">
              <a:lnSpc>
                <a:spcPct val="150000"/>
              </a:lnSpc>
              <a:spcBef>
                <a:spcPts val="92"/>
              </a:spcBef>
              <a:buAutoNum type="arabicPeriod"/>
              <a:tabLst>
                <a:tab pos="327668" algn="l"/>
                <a:tab pos="328254" algn="l"/>
              </a:tabLst>
            </a:pP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354623" indent="-342900" algn="just">
              <a:lnSpc>
                <a:spcPct val="150000"/>
              </a:lnSpc>
              <a:spcBef>
                <a:spcPts val="92"/>
              </a:spcBef>
              <a:buFontTx/>
              <a:buAutoNum type="arabicPeriod"/>
              <a:tabLst>
                <a:tab pos="327668" algn="l"/>
                <a:tab pos="328254" algn="l"/>
              </a:tabLst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 운영체제의 감사 정책을 설명한다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354623" indent="-342900" algn="just">
              <a:lnSpc>
                <a:spcPct val="150000"/>
              </a:lnSpc>
              <a:spcBef>
                <a:spcPts val="92"/>
              </a:spcBef>
              <a:buFontTx/>
              <a:buAutoNum type="arabicPeriod"/>
              <a:tabLst>
                <a:tab pos="327668" algn="l"/>
                <a:tab pos="328254" algn="l"/>
              </a:tabLst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54623" indent="-342900" algn="just">
              <a:lnSpc>
                <a:spcPct val="150000"/>
              </a:lnSpc>
              <a:spcBef>
                <a:spcPts val="92"/>
              </a:spcBef>
              <a:buFontTx/>
              <a:buAutoNum type="arabicPeriod"/>
              <a:tabLst>
                <a:tab pos="327668" algn="l"/>
                <a:tab pos="328254" algn="l"/>
              </a:tabLst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리눅스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시스템의 네트워크 서비스 보안 강화를 위한 도구인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TCP Wrapper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정의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특징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원리을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설명하고 접근 제어 환경 설정을 위한 파일을 설정 해본다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354623" indent="-342900" algn="just">
              <a:lnSpc>
                <a:spcPct val="150000"/>
              </a:lnSpc>
              <a:spcBef>
                <a:spcPts val="92"/>
              </a:spcBef>
              <a:buFontTx/>
              <a:buAutoNum type="arabicPeriod"/>
              <a:tabLst>
                <a:tab pos="327668" algn="l"/>
                <a:tab pos="328254" algn="l"/>
              </a:tabLst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54623" indent="-342900" algn="just">
              <a:lnSpc>
                <a:spcPct val="150000"/>
              </a:lnSpc>
              <a:spcBef>
                <a:spcPts val="92"/>
              </a:spcBef>
              <a:buAutoNum type="arabicPeriod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시스템 침해 공격 유형인 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Stack buffer overflow, Buffer overflow attack, </a:t>
            </a:r>
            <a:r>
              <a:rPr lang="en-US" altLang="ko-KR" spc="11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Fomat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 string attack, Race </a:t>
            </a:r>
            <a:r>
              <a:rPr lang="en-US" altLang="ko-KR" spc="11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condion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 attack 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기법과 대응 방안에 대하여 기술하기</a:t>
            </a: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37827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3.4 </a:t>
            </a:r>
            <a:r>
              <a:rPr lang="ko-KR" altLang="en-US" dirty="0">
                <a:ea typeface="HY헤드라인M" panose="02030600000101010101" pitchFamily="18" charset="-127"/>
              </a:rPr>
              <a:t>서버 보안</a:t>
            </a:r>
            <a:r>
              <a:rPr lang="en-US" altLang="ko-KR" dirty="0">
                <a:ea typeface="HY헤드라인M" panose="02030600000101010101" pitchFamily="18" charset="-127"/>
              </a:rPr>
              <a:t>	</a:t>
            </a:r>
            <a:endParaRPr lang="ko-KR" altLang="en-US" dirty="0"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99934" y="1124745"/>
            <a:ext cx="8291264" cy="31085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3.1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보안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인증과 접근통제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etc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/shadow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shadow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파일은 오래된 유닉스 시스템에는 존재하지 않았다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passwd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파일의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도난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인한 침해사고가 잦아지자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패스워드의 암호화된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부분을 따로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shadow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파일로 옮긴 것이다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shadow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파일에는 여러 가지 정보들이 있지만 가장 중요한 것은 암호화된 패스워드 부분이다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공격자들은 이 암호화된 패스워드를 획득하기를 원한다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암호화는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DES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라는 암호화 방식을 사용하는데 시간이 다소 걸릴 뿐 복호화가 가능하기 때문이다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4437113"/>
            <a:ext cx="6768752" cy="242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52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3.4 </a:t>
            </a:r>
            <a:r>
              <a:rPr lang="ko-KR" altLang="en-US" dirty="0">
                <a:ea typeface="HY헤드라인M" panose="02030600000101010101" pitchFamily="18" charset="-127"/>
              </a:rPr>
              <a:t>서버 보안</a:t>
            </a:r>
            <a:r>
              <a:rPr lang="en-US" altLang="ko-KR" dirty="0">
                <a:ea typeface="HY헤드라인M" panose="02030600000101010101" pitchFamily="18" charset="-127"/>
              </a:rPr>
              <a:t>	</a:t>
            </a:r>
            <a:endParaRPr lang="ko-KR" altLang="en-US" dirty="0"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99934" y="1124744"/>
            <a:ext cx="8291264" cy="48320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3.1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보안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인증과 접근통제</a:t>
            </a:r>
          </a:p>
          <a:p>
            <a:endParaRPr lang="en-US" altLang="ko-KR" sz="1600" dirty="0"/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 계정 생성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 계정 생성은 간단하게 다음과 같이 생성할 수 있다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아무런 옵션 없이 사용자를 생성하였을 경우 기본 옵션이 적용된다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옵션 내용은</a:t>
            </a:r>
          </a:p>
          <a:p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useradd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-D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명령을 이용하여 확인할 수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수정할 수 있는 내용은 그룹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홈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디렉토리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계정 만료일 등이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계정 생성 예를 들면 다음과 같다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368" y="2977732"/>
            <a:ext cx="5477871" cy="14649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368" y="5842374"/>
            <a:ext cx="8291264" cy="98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12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3.4 </a:t>
            </a:r>
            <a:r>
              <a:rPr lang="ko-KR" altLang="en-US" dirty="0">
                <a:ea typeface="HY헤드라인M" panose="02030600000101010101" pitchFamily="18" charset="-127"/>
              </a:rPr>
              <a:t>서버 보안</a:t>
            </a:r>
            <a:r>
              <a:rPr lang="en-US" altLang="ko-KR" dirty="0">
                <a:ea typeface="HY헤드라인M" panose="02030600000101010101" pitchFamily="18" charset="-127"/>
              </a:rPr>
              <a:t>	</a:t>
            </a:r>
            <a:endParaRPr lang="ko-KR" altLang="en-US" dirty="0"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99934" y="907867"/>
            <a:ext cx="8291264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useradd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명령에서 사용할 수 있는 옵션은 다음 과 같다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802" y="1464106"/>
            <a:ext cx="7007544" cy="43782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C6542B-7EAD-47BC-AC98-55ABF0071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814" y="5842374"/>
            <a:ext cx="8291264" cy="98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15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3.4 </a:t>
            </a:r>
            <a:r>
              <a:rPr lang="ko-KR" altLang="en-US" dirty="0">
                <a:ea typeface="HY헤드라인M" panose="02030600000101010101" pitchFamily="18" charset="-127"/>
              </a:rPr>
              <a:t>서버 보안</a:t>
            </a:r>
            <a:r>
              <a:rPr lang="en-US" altLang="ko-KR" dirty="0">
                <a:ea typeface="HY헤드라인M" panose="02030600000101010101" pitchFamily="18" charset="-127"/>
              </a:rPr>
              <a:t>	</a:t>
            </a:r>
            <a:endParaRPr lang="ko-KR" altLang="en-US" dirty="0"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99934" y="1124745"/>
            <a:ext cx="8291264" cy="38472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3.1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보안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인증과 접근통제</a:t>
            </a:r>
          </a:p>
          <a:p>
            <a:endParaRPr lang="en-US" altLang="ko-KR" sz="1600" dirty="0"/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 계정 생성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정상적으로 생성되었는지 확인하는 방법은 다음과 같다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808" y="3212976"/>
            <a:ext cx="7531560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30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2173</TotalTime>
  <Words>2994</Words>
  <Application>Microsoft Office PowerPoint</Application>
  <PresentationFormat>와이드스크린</PresentationFormat>
  <Paragraphs>517</Paragraphs>
  <Slides>56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9" baseType="lpstr">
      <vt:lpstr>Arial Unicode MS</vt:lpstr>
      <vt:lpstr>HY견고딕</vt:lpstr>
      <vt:lpstr>HY헤드라인M</vt:lpstr>
      <vt:lpstr>NanumBarunGothic</vt:lpstr>
      <vt:lpstr>Noto Sans</vt:lpstr>
      <vt:lpstr>Noto Sans CJK JP Regular</vt:lpstr>
      <vt:lpstr>맑은 고딕</vt:lpstr>
      <vt:lpstr>문체부 훈민정음체</vt:lpstr>
      <vt:lpstr>함초롬바탕</vt:lpstr>
      <vt:lpstr>Arial</vt:lpstr>
      <vt:lpstr>Times New Roman</vt:lpstr>
      <vt:lpstr>Wingdings</vt:lpstr>
      <vt:lpstr>Office 테마</vt:lpstr>
      <vt:lpstr>정보보호 4강</vt:lpstr>
      <vt:lpstr>PowerPoint 프레젠테이션</vt:lpstr>
      <vt:lpstr>3.4 서버 보안 </vt:lpstr>
      <vt:lpstr>PowerPoint 프레젠테이션</vt:lpstr>
      <vt:lpstr>PowerPoint 프레젠테이션</vt:lpstr>
      <vt:lpstr>3.4 서버 보안 </vt:lpstr>
      <vt:lpstr>3.4 서버 보안 </vt:lpstr>
      <vt:lpstr>3.4 서버 보안 </vt:lpstr>
      <vt:lpstr>3.4 서버 보안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3.4 서버 보안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3.5 시스템 공격 유형</vt:lpstr>
      <vt:lpstr>3.5 시스템 공격 유형</vt:lpstr>
      <vt:lpstr>3.5 시스템 공격 유형</vt:lpstr>
      <vt:lpstr>3.5 시스템 공격 유형</vt:lpstr>
      <vt:lpstr>3.5 시스템 공격 유형</vt:lpstr>
      <vt:lpstr>3.5 시스템 공격 유형</vt:lpstr>
      <vt:lpstr>3.5 시스템 공격 유형</vt:lpstr>
      <vt:lpstr>3.5 시스템 공격 유형</vt:lpstr>
      <vt:lpstr>3.5 시스템 공격 유형</vt:lpstr>
      <vt:lpstr>3.5 시스템 공격 유형</vt:lpstr>
      <vt:lpstr>PowerPoint 프레젠테이션</vt:lpstr>
      <vt:lpstr>PowerPoint 프레젠테이션</vt:lpstr>
      <vt:lpstr>PowerPoint 프레젠테이션</vt:lpstr>
      <vt:lpstr>/Theory/T19   어셈블리어 &amp; 메모리 구조</vt:lpstr>
      <vt:lpstr>/Theory/T19   어셈블리어 &amp; 메모리 구조</vt:lpstr>
      <vt:lpstr>/Theory/T19   어셈블리어 – 범용 레지스터</vt:lpstr>
      <vt:lpstr>/Theory/T19   어셈블리어 – 범용 레지스터</vt:lpstr>
      <vt:lpstr>/Theory/T19   어셈블리어 – 범용 레지스터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운영체제 보안</dc:title>
  <dc:creator>Author</dc:creator>
  <cp:lastModifiedBy>Author</cp:lastModifiedBy>
  <cp:revision>13</cp:revision>
  <dcterms:created xsi:type="dcterms:W3CDTF">2024-03-19T16:09:49Z</dcterms:created>
  <dcterms:modified xsi:type="dcterms:W3CDTF">2024-03-21T04:24:46Z</dcterms:modified>
</cp:coreProperties>
</file>